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63" r:id="rId3"/>
    <p:sldId id="257" r:id="rId4"/>
    <p:sldId id="258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82" r:id="rId14"/>
    <p:sldId id="273" r:id="rId15"/>
    <p:sldId id="274" r:id="rId16"/>
    <p:sldId id="287" r:id="rId17"/>
    <p:sldId id="276" r:id="rId18"/>
    <p:sldId id="280" r:id="rId19"/>
    <p:sldId id="281" r:id="rId20"/>
    <p:sldId id="298" r:id="rId21"/>
    <p:sldId id="283" r:id="rId22"/>
    <p:sldId id="284" r:id="rId23"/>
    <p:sldId id="275" r:id="rId24"/>
    <p:sldId id="285" r:id="rId25"/>
    <p:sldId id="286" r:id="rId26"/>
    <p:sldId id="292" r:id="rId27"/>
    <p:sldId id="293" r:id="rId28"/>
    <p:sldId id="288" r:id="rId29"/>
    <p:sldId id="290" r:id="rId30"/>
    <p:sldId id="262" r:id="rId31"/>
    <p:sldId id="291" r:id="rId32"/>
    <p:sldId id="294" r:id="rId33"/>
    <p:sldId id="295" r:id="rId34"/>
    <p:sldId id="296" r:id="rId35"/>
    <p:sldId id="297" r:id="rId36"/>
    <p:sldId id="301" r:id="rId37"/>
    <p:sldId id="302" r:id="rId38"/>
    <p:sldId id="299" r:id="rId39"/>
    <p:sldId id="303" r:id="rId40"/>
    <p:sldId id="348" r:id="rId41"/>
    <p:sldId id="349" r:id="rId42"/>
    <p:sldId id="350" r:id="rId43"/>
    <p:sldId id="304" r:id="rId44"/>
    <p:sldId id="351" r:id="rId4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C93A6F-85B8-4BD3-BC78-90FACA36492A}" v="15" dt="2025-11-09T17:53:59.651"/>
    <p1510:client id="{7B59B142-4204-4481-83FD-057FFF5C66FF}" v="156" dt="2025-11-09T19:26:15.919"/>
    <p1510:client id="{7D9BC542-13AC-4490-BF1E-E4114620A80B}" v="37" dt="2025-11-09T18:22:38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DF186-1E01-4BCE-ACC5-206404DB2E65}" type="datetimeFigureOut">
              <a:rPr lang="ca-ES" smtClean="0"/>
              <a:t>9/11/2025</a:t>
            </a:fld>
            <a:endParaRPr lang="ca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/>
              <a:t>Editeu els estils de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14B0B-0A08-49A5-9380-F806F683464C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3514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HOXB13: gen </a:t>
            </a:r>
            <a:r>
              <a:rPr lang="en-US" err="1">
                <a:ea typeface="Calibri"/>
                <a:cs typeface="Calibri"/>
              </a:rPr>
              <a:t>supresor</a:t>
            </a:r>
            <a:r>
              <a:rPr lang="en-US">
                <a:ea typeface="Calibri"/>
                <a:cs typeface="Calibri"/>
              </a:rPr>
              <a:t> de tumor, </a:t>
            </a:r>
            <a:r>
              <a:rPr lang="en-US" err="1">
                <a:ea typeface="Calibri"/>
                <a:cs typeface="Calibri"/>
              </a:rPr>
              <a:t>que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ayuda</a:t>
            </a:r>
            <a:r>
              <a:rPr lang="en-US">
                <a:ea typeface="Calibri"/>
                <a:cs typeface="Calibri"/>
              </a:rPr>
              <a:t> a regular la </a:t>
            </a:r>
            <a:r>
              <a:rPr lang="en-US" err="1">
                <a:ea typeface="Calibri"/>
                <a:cs typeface="Calibri"/>
              </a:rPr>
              <a:t>actividad</a:t>
            </a:r>
            <a:r>
              <a:rPr lang="en-US">
                <a:ea typeface="Calibri"/>
                <a:cs typeface="Calibri"/>
              </a:rPr>
              <a:t> del AR.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148092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Explicar</a:t>
            </a:r>
            <a:r>
              <a:rPr lang="en-US">
                <a:ea typeface="Calibri"/>
                <a:cs typeface="Calibri"/>
              </a:rPr>
              <a:t> que es la </a:t>
            </a:r>
            <a:r>
              <a:rPr lang="en-US" err="1">
                <a:ea typeface="Calibri"/>
                <a:cs typeface="Calibri"/>
              </a:rPr>
              <a:t>densidad</a:t>
            </a:r>
            <a:r>
              <a:rPr lang="en-US">
                <a:ea typeface="Calibri"/>
                <a:cs typeface="Calibri"/>
              </a:rPr>
              <a:t> de PSA.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60251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Calculadoras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riesgo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limitadas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por</a:t>
            </a:r>
            <a:r>
              <a:rPr lang="en-US">
                <a:ea typeface="Calibri"/>
                <a:cs typeface="Calibri"/>
              </a:rPr>
              <a:t> la </a:t>
            </a:r>
            <a:r>
              <a:rPr lang="en-US" err="1">
                <a:ea typeface="Calibri"/>
                <a:cs typeface="Calibri"/>
              </a:rPr>
              <a:t>prevalencia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en</a:t>
            </a:r>
            <a:r>
              <a:rPr lang="en-US">
                <a:ea typeface="Calibri"/>
                <a:cs typeface="Calibri"/>
              </a:rPr>
              <a:t> la población </a:t>
            </a:r>
            <a:r>
              <a:rPr lang="en-US" err="1">
                <a:ea typeface="Calibri"/>
                <a:cs typeface="Calibri"/>
              </a:rPr>
              <a:t>comparada</a:t>
            </a:r>
            <a:r>
              <a:rPr lang="en-US">
                <a:ea typeface="Calibri"/>
                <a:cs typeface="Calibri"/>
              </a:rPr>
              <a:t> con la población de studio de la </a:t>
            </a:r>
            <a:r>
              <a:rPr lang="en-US" err="1">
                <a:ea typeface="Calibri"/>
                <a:cs typeface="Calibri"/>
              </a:rPr>
              <a:t>escala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riesgo</a:t>
            </a:r>
            <a:r>
              <a:rPr lang="en-US">
                <a:ea typeface="Calibri"/>
                <a:cs typeface="Calibri"/>
              </a:rPr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14211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Controvertido.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03547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Age,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co-morbidity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,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life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expectancy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, and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therapeutic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consequences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should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also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be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considered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and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discussed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beforehand</a:t>
            </a:r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30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686025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Sistemáticas</a:t>
            </a:r>
            <a:r>
              <a:rPr lang="en-US"/>
              <a:t> &gt; Targeted. </a:t>
            </a:r>
          </a:p>
          <a:p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 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added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value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of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ipsilateral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biopsy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is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higher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(4.9-18.4%) and comes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mostly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from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cores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obtained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in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sextant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containing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MR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lesion</a:t>
            </a:r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094118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519628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33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68227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Sistemáticas</a:t>
            </a:r>
            <a:r>
              <a:rPr lang="en-US"/>
              <a:t> &gt; Targeted. </a:t>
            </a:r>
          </a:p>
          <a:p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 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added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value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of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ipsilateral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biopsy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is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higher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(4.9-18.4%) and comes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mostly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from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cores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obtained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in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sextant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containing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MR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lesion</a:t>
            </a:r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34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484089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Profilaxis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antibiótica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si</a:t>
            </a:r>
            <a:r>
              <a:rPr lang="en-US">
                <a:ea typeface="Calibri"/>
                <a:cs typeface="Calibri"/>
              </a:rPr>
              <a:t> TR: </a:t>
            </a:r>
          </a:p>
          <a:p>
            <a:r>
              <a:rPr lang="en-US">
                <a:ea typeface="Calibri"/>
                <a:cs typeface="Calibri"/>
              </a:rPr>
              <a:t>En cualquier caso se </a:t>
            </a:r>
            <a:r>
              <a:rPr lang="en-US" err="1">
                <a:ea typeface="Calibri"/>
                <a:cs typeface="Calibri"/>
              </a:rPr>
              <a:t>puede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valorar</a:t>
            </a:r>
            <a:r>
              <a:rPr lang="en-US">
                <a:ea typeface="Calibri"/>
                <a:cs typeface="Calibri"/>
              </a:rPr>
              <a:t> ATB </a:t>
            </a:r>
            <a:r>
              <a:rPr lang="en-US" err="1">
                <a:ea typeface="Calibri"/>
                <a:cs typeface="Calibri"/>
              </a:rPr>
              <a:t>dirigida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según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antibiograma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frotis</a:t>
            </a:r>
            <a:r>
              <a:rPr lang="en-US">
                <a:ea typeface="Calibri"/>
                <a:cs typeface="Calibri"/>
              </a:rPr>
              <a:t> rectal. 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Si </a:t>
            </a:r>
            <a:r>
              <a:rPr lang="en-US" err="1">
                <a:ea typeface="Calibri"/>
                <a:cs typeface="Calibri"/>
              </a:rPr>
              <a:t>permiten</a:t>
            </a:r>
            <a:r>
              <a:rPr lang="en-US">
                <a:ea typeface="Calibri"/>
                <a:cs typeface="Calibri"/>
              </a:rPr>
              <a:t> cipro </a:t>
            </a:r>
            <a:r>
              <a:rPr lang="en-US" err="1">
                <a:ea typeface="Calibri"/>
                <a:cs typeface="Calibri"/>
              </a:rPr>
              <a:t>por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resistencias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puede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usarse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pero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deberá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mantenerse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mínimo</a:t>
            </a:r>
            <a:r>
              <a:rPr lang="en-US">
                <a:ea typeface="Calibri"/>
                <a:cs typeface="Calibri"/>
              </a:rPr>
              <a:t> 24h. O </a:t>
            </a:r>
            <a:r>
              <a:rPr lang="en-US" err="1">
                <a:ea typeface="Calibri"/>
                <a:cs typeface="Calibri"/>
              </a:rPr>
              <a:t>darse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en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combinación</a:t>
            </a:r>
            <a:r>
              <a:rPr lang="en-US">
                <a:ea typeface="Calibri"/>
                <a:cs typeface="Calibri"/>
              </a:rPr>
              <a:t> con </a:t>
            </a:r>
            <a:r>
              <a:rPr lang="en-US" err="1">
                <a:ea typeface="Calibri"/>
                <a:cs typeface="Calibri"/>
              </a:rPr>
              <a:t>aminoglicósios</a:t>
            </a:r>
            <a:r>
              <a:rPr lang="en-US">
                <a:ea typeface="Calibri"/>
                <a:cs typeface="Calibri"/>
              </a:rPr>
              <a:t> o cefalosporina. </a:t>
            </a:r>
          </a:p>
          <a:p>
            <a:pPr marL="171450" indent="-171450">
              <a:buFont typeface="Calibri"/>
              <a:buChar char="-"/>
            </a:pPr>
            <a:endParaRPr lang="en-US">
              <a:ea typeface="Calibri"/>
              <a:cs typeface="Calibri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809493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Sistemáticas</a:t>
            </a:r>
            <a:r>
              <a:rPr lang="en-US"/>
              <a:t> &gt; Targeted. </a:t>
            </a:r>
          </a:p>
          <a:p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 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added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value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of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ipsilateral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biopsy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is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higher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(4.9-18.4%) and comes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mostly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from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systematic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cores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obtained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in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sextant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containing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the</a:t>
            </a:r>
            <a:r>
              <a:rPr lang="es-ES" b="0" i="0" u="none" strike="noStrike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 MR </a:t>
            </a:r>
            <a:r>
              <a:rPr lang="es-ES" b="0" i="0" u="none" strike="noStrike" err="1">
                <a:solidFill>
                  <a:srgbClr val="152443"/>
                </a:solidFill>
                <a:effectLst/>
                <a:latin typeface="Roboto" panose="02000000000000000000" pitchFamily="2" charset="0"/>
              </a:rPr>
              <a:t>lesion</a:t>
            </a:r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38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505970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Dado </a:t>
            </a:r>
            <a:r>
              <a:rPr lang="en-US" err="1">
                <a:ea typeface="Calibri"/>
                <a:cs typeface="Calibri"/>
              </a:rPr>
              <a:t>que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el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CaP</a:t>
            </a:r>
            <a:r>
              <a:rPr lang="en-US">
                <a:ea typeface="Calibri"/>
                <a:cs typeface="Calibri"/>
              </a:rPr>
              <a:t> es </a:t>
            </a:r>
            <a:r>
              <a:rPr lang="en-US" err="1">
                <a:ea typeface="Calibri"/>
                <a:cs typeface="Calibri"/>
              </a:rPr>
              <a:t>edad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dependiente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en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ausencia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factores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riesgo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por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eso</a:t>
            </a:r>
            <a:r>
              <a:rPr lang="en-US">
                <a:ea typeface="Calibri"/>
                <a:cs typeface="Calibri"/>
              </a:rPr>
              <a:t> se propone primer PSA a </a:t>
            </a:r>
            <a:r>
              <a:rPr lang="en-US" err="1">
                <a:ea typeface="Calibri"/>
                <a:cs typeface="Calibri"/>
              </a:rPr>
              <a:t>partir</a:t>
            </a:r>
            <a:r>
              <a:rPr lang="en-US">
                <a:ea typeface="Calibri"/>
                <a:cs typeface="Calibri"/>
              </a:rPr>
              <a:t> de ls 50a (&lt;50a la </a:t>
            </a:r>
            <a:r>
              <a:rPr lang="en-US" err="1">
                <a:ea typeface="Calibri"/>
                <a:cs typeface="Calibri"/>
              </a:rPr>
              <a:t>probabilidad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csCaP</a:t>
            </a:r>
            <a:r>
              <a:rPr lang="en-US">
                <a:ea typeface="Calibri"/>
                <a:cs typeface="Calibri"/>
              </a:rPr>
              <a:t> es </a:t>
            </a:r>
            <a:r>
              <a:rPr lang="en-US" err="1">
                <a:ea typeface="Calibri"/>
                <a:cs typeface="Calibri"/>
              </a:rPr>
              <a:t>muy</a:t>
            </a:r>
            <a:r>
              <a:rPr lang="en-US">
                <a:ea typeface="Calibri"/>
                <a:cs typeface="Calibri"/>
              </a:rPr>
              <a:t> baja).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15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45706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41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86519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42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92893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Dado </a:t>
            </a:r>
            <a:r>
              <a:rPr lang="en-US" err="1">
                <a:ea typeface="Calibri"/>
                <a:cs typeface="Calibri"/>
              </a:rPr>
              <a:t>que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el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CaP</a:t>
            </a:r>
            <a:r>
              <a:rPr lang="en-US">
                <a:ea typeface="Calibri"/>
                <a:cs typeface="Calibri"/>
              </a:rPr>
              <a:t> es </a:t>
            </a:r>
            <a:r>
              <a:rPr lang="en-US" err="1">
                <a:ea typeface="Calibri"/>
                <a:cs typeface="Calibri"/>
              </a:rPr>
              <a:t>edad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dependiente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en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ausencia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factores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riesgo</a:t>
            </a:r>
            <a:r>
              <a:rPr lang="en-US">
                <a:ea typeface="Calibri"/>
                <a:cs typeface="Calibri"/>
              </a:rPr>
              <a:t>, </a:t>
            </a:r>
            <a:r>
              <a:rPr lang="en-US" err="1">
                <a:ea typeface="Calibri"/>
                <a:cs typeface="Calibri"/>
              </a:rPr>
              <a:t>por</a:t>
            </a:r>
            <a:r>
              <a:rPr lang="en-US">
                <a:ea typeface="Calibri"/>
                <a:cs typeface="Calibri"/>
              </a:rPr>
              <a:t> </a:t>
            </a:r>
            <a:r>
              <a:rPr lang="en-US" err="1">
                <a:ea typeface="Calibri"/>
                <a:cs typeface="Calibri"/>
              </a:rPr>
              <a:t>eso</a:t>
            </a:r>
            <a:r>
              <a:rPr lang="en-US">
                <a:ea typeface="Calibri"/>
                <a:cs typeface="Calibri"/>
              </a:rPr>
              <a:t> se propone primer PSA a </a:t>
            </a:r>
            <a:r>
              <a:rPr lang="en-US" err="1">
                <a:ea typeface="Calibri"/>
                <a:cs typeface="Calibri"/>
              </a:rPr>
              <a:t>partir</a:t>
            </a:r>
            <a:r>
              <a:rPr lang="en-US">
                <a:ea typeface="Calibri"/>
                <a:cs typeface="Calibri"/>
              </a:rPr>
              <a:t> de ls 50a (&lt;50a la </a:t>
            </a:r>
            <a:r>
              <a:rPr lang="en-US" err="1">
                <a:ea typeface="Calibri"/>
                <a:cs typeface="Calibri"/>
              </a:rPr>
              <a:t>probabilidad</a:t>
            </a:r>
            <a:r>
              <a:rPr lang="en-US">
                <a:ea typeface="Calibri"/>
                <a:cs typeface="Calibri"/>
              </a:rPr>
              <a:t> de </a:t>
            </a:r>
            <a:r>
              <a:rPr lang="en-US" err="1">
                <a:ea typeface="Calibri"/>
                <a:cs typeface="Calibri"/>
              </a:rPr>
              <a:t>csCaP</a:t>
            </a:r>
            <a:r>
              <a:rPr lang="en-US">
                <a:ea typeface="Calibri"/>
                <a:cs typeface="Calibri"/>
              </a:rPr>
              <a:t> es </a:t>
            </a:r>
            <a:r>
              <a:rPr lang="en-US" err="1">
                <a:ea typeface="Calibri"/>
                <a:cs typeface="Calibri"/>
              </a:rPr>
              <a:t>muy</a:t>
            </a:r>
            <a:r>
              <a:rPr lang="en-US">
                <a:ea typeface="Calibri"/>
                <a:cs typeface="Calibri"/>
              </a:rPr>
              <a:t> baja).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16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681683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Controvertido</a:t>
            </a:r>
            <a:r>
              <a:rPr lang="en-US" dirty="0">
                <a:ea typeface="Calibri"/>
                <a:cs typeface="Calibri"/>
              </a:rPr>
              <a:t>.</a:t>
            </a:r>
          </a:p>
          <a:p>
            <a:r>
              <a:rPr lang="en-US" dirty="0">
                <a:ea typeface="Calibri"/>
                <a:cs typeface="Calibri"/>
              </a:rPr>
              <a:t>Por </a:t>
            </a:r>
            <a:r>
              <a:rPr lang="en-US" dirty="0" err="1">
                <a:ea typeface="Calibri"/>
                <a:cs typeface="Calibri"/>
              </a:rPr>
              <a:t>ello</a:t>
            </a:r>
            <a:r>
              <a:rPr lang="en-US" dirty="0">
                <a:ea typeface="Calibri"/>
                <a:cs typeface="Calibri"/>
              </a:rPr>
              <a:t> se </a:t>
            </a:r>
            <a:r>
              <a:rPr lang="en-US" dirty="0" err="1">
                <a:ea typeface="Calibri"/>
                <a:cs typeface="Calibri"/>
              </a:rPr>
              <a:t>prefiere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recomendaciones</a:t>
            </a:r>
            <a:r>
              <a:rPr lang="en-US" dirty="0">
                <a:ea typeface="Calibri"/>
                <a:cs typeface="Calibri"/>
              </a:rPr>
              <a:t> de </a:t>
            </a:r>
            <a:r>
              <a:rPr lang="en-US" dirty="0" err="1">
                <a:ea typeface="Calibri"/>
                <a:cs typeface="Calibri"/>
              </a:rPr>
              <a:t>detección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precoz</a:t>
            </a:r>
            <a:r>
              <a:rPr lang="en-US" dirty="0">
                <a:ea typeface="Calibri"/>
                <a:cs typeface="Calibri"/>
              </a:rPr>
              <a:t> y </a:t>
            </a:r>
            <a:r>
              <a:rPr lang="en-US" dirty="0" err="1">
                <a:ea typeface="Calibri"/>
                <a:cs typeface="Calibri"/>
              </a:rPr>
              <a:t>estratificado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por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riesgo</a:t>
            </a:r>
            <a:r>
              <a:rPr lang="en-US" dirty="0">
                <a:ea typeface="Calibri"/>
                <a:cs typeface="Calibri"/>
              </a:rPr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19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57748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Controvertido.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99893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Controvertido.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18133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Controvertido.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24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60656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Controvertido.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860304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Explicar</a:t>
            </a:r>
            <a:r>
              <a:rPr lang="en-US">
                <a:ea typeface="Calibri"/>
                <a:cs typeface="Calibri"/>
              </a:rPr>
              <a:t> que es la </a:t>
            </a:r>
            <a:r>
              <a:rPr lang="en-US" err="1">
                <a:ea typeface="Calibri"/>
                <a:cs typeface="Calibri"/>
              </a:rPr>
              <a:t>densidad</a:t>
            </a:r>
            <a:r>
              <a:rPr lang="en-US">
                <a:ea typeface="Calibri"/>
                <a:cs typeface="Calibri"/>
              </a:rPr>
              <a:t> de PSA.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14B0B-0A08-49A5-9380-F806F683464C}" type="slidenum">
              <a:rPr lang="ca-ES" smtClean="0"/>
              <a:t>26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827107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CBC49-7605-9321-096C-9C1F80281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3845853-BF3C-C132-B287-C93EEE0B6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E6C0A0-F96B-7D33-F7FD-8F326D6C3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C28C91-9F64-47A9-699C-A911A301A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A8F574-4D0F-9784-3A73-506809EA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6735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0D2DF4-1BDF-F874-CF9B-F9DA8E7EF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1E11A6-8249-9A91-ED21-50D29347E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7FF66E-77BC-9657-8E38-A4CFC6884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25AC4B3-9A76-2240-B5DB-FC1FA2680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EB660F-68F7-E953-AA6E-DC80AFB3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815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0E033AF-79B1-D510-6CE8-BA74302DF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E325AEA-FBAB-779E-6788-9F580C51B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13EDBD-20CC-03DF-0ED9-7905E13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766D9A-B1C6-CD2E-F4CE-F585B5AE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B78722-E60F-C016-F090-308DA4AE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890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ció personalitz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idor de text 6"/>
          <p:cNvSpPr>
            <a:spLocks noGrp="1"/>
          </p:cNvSpPr>
          <p:nvPr>
            <p:ph type="body" sz="quarter" idx="10"/>
          </p:nvPr>
        </p:nvSpPr>
        <p:spPr>
          <a:xfrm>
            <a:off x="542140" y="2011705"/>
            <a:ext cx="11316485" cy="4471988"/>
          </a:xfrm>
          <a:prstGeom prst="rect">
            <a:avLst/>
          </a:prstGeom>
        </p:spPr>
        <p:txBody>
          <a:bodyPr/>
          <a:lstStyle>
            <a:lvl1pPr algn="just">
              <a:buClr>
                <a:srgbClr val="C00000"/>
              </a:buClr>
              <a:defRPr sz="1800" b="1">
                <a:latin typeface="Helvetica" pitchFamily="2" charset="0"/>
              </a:defRPr>
            </a:lvl1pPr>
            <a:lvl2pPr algn="just">
              <a:buClr>
                <a:srgbClr val="C00000"/>
              </a:buClr>
              <a:defRPr sz="1800">
                <a:latin typeface="Helvetica" pitchFamily="2" charset="0"/>
              </a:defRPr>
            </a:lvl2pPr>
            <a:lvl3pPr algn="just">
              <a:buClr>
                <a:srgbClr val="C00000"/>
              </a:buClr>
              <a:buSzPct val="117000"/>
              <a:defRPr sz="1400">
                <a:latin typeface="Helvetica" pitchFamily="2" charset="0"/>
              </a:defRPr>
            </a:lvl3pPr>
            <a:lvl4pPr>
              <a:defRPr sz="1800">
                <a:latin typeface="Franklin Gothic Book" panose="020B0503020102020204" pitchFamily="34" charset="0"/>
              </a:defRPr>
            </a:lvl4pPr>
            <a:lvl5pPr>
              <a:defRPr sz="18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ca-ES"/>
              <a:t>Editeu els estils de text del patró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</p:txBody>
      </p:sp>
      <p:sp>
        <p:nvSpPr>
          <p:cNvPr id="6" name="Títol 3">
            <a:extLst>
              <a:ext uri="{FF2B5EF4-FFF2-40B4-BE49-F238E27FC236}">
                <a16:creationId xmlns:a16="http://schemas.microsoft.com/office/drawing/2014/main" id="{D4E8DE80-4EEA-42FB-BC88-22CF7B35A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140" y="378181"/>
            <a:ext cx="11316485" cy="65209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Helvetica" pitchFamily="2" charset="0"/>
              </a:defRPr>
            </a:lvl1pPr>
          </a:lstStyle>
          <a:p>
            <a:endParaRPr lang="ca-ES"/>
          </a:p>
        </p:txBody>
      </p:sp>
      <p:sp>
        <p:nvSpPr>
          <p:cNvPr id="8" name="Contenidor de text 6"/>
          <p:cNvSpPr>
            <a:spLocks noGrp="1"/>
          </p:cNvSpPr>
          <p:nvPr>
            <p:ph type="body" sz="quarter" idx="11" hasCustomPrompt="1"/>
          </p:nvPr>
        </p:nvSpPr>
        <p:spPr>
          <a:xfrm>
            <a:off x="542140" y="1154455"/>
            <a:ext cx="11316485" cy="49337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C00000"/>
              </a:buClr>
              <a:buNone/>
              <a:defRPr sz="2000" b="1" baseline="0">
                <a:latin typeface="Helvetica" pitchFamily="2" charset="0"/>
              </a:defRPr>
            </a:lvl1pPr>
            <a:lvl2pPr>
              <a:buClr>
                <a:srgbClr val="C00000"/>
              </a:buClr>
              <a:defRPr sz="2000">
                <a:latin typeface="Franklin Gothic Book" panose="020B0503020102020204" pitchFamily="34" charset="0"/>
              </a:defRPr>
            </a:lvl2pPr>
            <a:lvl3pPr>
              <a:buClr>
                <a:srgbClr val="C00000"/>
              </a:buClr>
              <a:buSzPct val="117000"/>
              <a:defRPr sz="1600">
                <a:latin typeface="Franklin Gothic Book" panose="020B0503020102020204" pitchFamily="34" charset="0"/>
              </a:defRPr>
            </a:lvl3pPr>
            <a:lvl4pPr>
              <a:defRPr sz="1800">
                <a:latin typeface="Franklin Gothic Book" panose="020B0503020102020204" pitchFamily="34" charset="0"/>
              </a:defRPr>
            </a:lvl4pPr>
            <a:lvl5pPr>
              <a:defRPr sz="18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ca-ES"/>
              <a:t>Feu clic aquí per afegir un subtítol</a:t>
            </a:r>
          </a:p>
        </p:txBody>
      </p:sp>
    </p:spTree>
    <p:extLst>
      <p:ext uri="{BB962C8B-B14F-4D97-AF65-F5344CB8AC3E}">
        <p14:creationId xmlns:p14="http://schemas.microsoft.com/office/powerpoint/2010/main" val="307817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AD7DA-9E32-DCBC-E762-E35A18687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C1D06A-916A-954E-0A1E-2C00350CE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D2038A-F328-26EB-4AE2-9CB7C9881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356524-A7E2-4726-D808-EB36B178E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6092E9-4298-B98A-0D31-4A24E9B8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47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E120D-E6FC-A38A-64A5-9B1E3ECBD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A291AB-8783-4728-721D-38F0BAABA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216C0D-ED77-A3FB-1229-FCE39EA1D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B57139-F468-1448-0486-6D9CBED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20D690-EC57-B98E-4FC2-2FB8FFDF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01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85C2-83BE-42D5-3DE7-92680ABA9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C87756-A933-E82D-66D2-B7646A494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755375-16C8-5574-695A-60D9DBCF9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BD1AE7-070A-4A52-2987-A4853B6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7B5E17-350C-E2E2-5410-8E4302A0B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98C57B-CBCC-7C3F-7CBD-E81162A9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816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97D60-8BC1-58BC-EBAA-A847A8A0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B6BDD4-115F-D8CA-0064-ECB7BF97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4B1A95-FEA0-BB80-B80F-26BEEB8D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56F57FD-C18D-ACC2-3E26-383399C22D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A6800B8-5A89-3659-6E0D-598FCDD46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8537C3-07D6-7906-D16B-4676D054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3A1AD1D-88D5-66CE-89A5-484E55BFB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FEC0268-5B04-C8F4-0F08-B903C06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722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136F6-0B7C-66A0-7490-DD40388E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99C591-53E2-DF74-1E1F-07C789870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929033-2E7A-B7AD-B61B-FE14C5A9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DCF8589-B67A-C76B-CC09-C3D5DEAC6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56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B4D3460-FFE7-958F-586B-9BFFE2262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C7C810-2F7B-0E61-0932-43886D411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F72DF8-3C27-38CD-66C8-F539B84E9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121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6E0C21-787F-3576-60BF-41F38D1E5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53A38E-F1C1-EAA3-9611-20908E183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F41D63B-308D-8003-BEE0-A63ED30DB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8322E35-CA04-8648-B602-186061FD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F2AD8B-628E-8C0A-EF2B-45DC0C2E0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A8814-8522-4E64-84AB-60E849BB3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8111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24CEB-E003-1967-83B1-2B64CDA4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96F0B3A-AFB6-2A9B-AFDE-336FA49D1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A433E2-36AB-533F-1FFC-1B80458AA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D34FF4-3D2F-D8B2-018E-604F65121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13E818-AD0A-28D0-0396-8BE68DAF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E13F74-ADC1-893E-6E3F-5BEE44303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87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CBE11EA-2C2C-191D-437B-F861E40D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A2EAAE-1478-C957-FDA7-BF0914797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03E5F-70FD-20E0-0E34-4C1ABE445D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A1614-DD6B-49CD-A247-1937CF1361F0}" type="datetimeFigureOut">
              <a:rPr lang="es-ES" smtClean="0"/>
              <a:t>09/11/2025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6E6E05-48B7-BC6E-B500-FE11275A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FE8F6-C5E1-F0AC-B1BC-F784D9075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D1267-2AD3-46E6-83C0-5C61011B65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409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statecancer-riskcalculator.com/seven-prostate-cancer-risk-calculator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https://riskcalc.org/PBC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E8145F-BF76-ADBA-F6B0-39E090E9A1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4000" b="1">
                <a:solidFill>
                  <a:srgbClr val="2F5496"/>
                </a:solidFill>
                <a:latin typeface="Century Gothic"/>
              </a:rPr>
              <a:t>Epidemiología, </a:t>
            </a:r>
            <a:r>
              <a:rPr lang="es-ES" sz="4000" b="1" err="1">
                <a:solidFill>
                  <a:srgbClr val="2F5496"/>
                </a:solidFill>
                <a:latin typeface="Century Gothic"/>
              </a:rPr>
              <a:t>screening</a:t>
            </a:r>
            <a:r>
              <a:rPr lang="es-ES" sz="4000" b="1">
                <a:solidFill>
                  <a:srgbClr val="2F5496"/>
                </a:solidFill>
                <a:latin typeface="Century Gothic"/>
              </a:rPr>
              <a:t> y diagnóstico del cáncer de próstata</a:t>
            </a:r>
            <a:endParaRPr lang="es-ES">
              <a:solidFill>
                <a:srgbClr val="2F5496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267336-9CDD-A3F2-82DB-C8534B4D79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7999" y="3704396"/>
            <a:ext cx="6039136" cy="175812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s-ES"/>
          </a:p>
          <a:p>
            <a:r>
              <a:rPr lang="es-ES" sz="2000"/>
              <a:t>Natalia Picola </a:t>
            </a:r>
            <a:r>
              <a:rPr lang="es-ES" sz="2000" err="1"/>
              <a:t>Brau</a:t>
            </a:r>
            <a:endParaRPr lang="es-ES" sz="2000">
              <a:ea typeface="Calibri"/>
              <a:cs typeface="Calibri"/>
            </a:endParaRPr>
          </a:p>
          <a:p>
            <a:r>
              <a:rPr lang="es-ES" sz="2000">
                <a:ea typeface="Calibri"/>
                <a:cs typeface="Calibri"/>
              </a:rPr>
              <a:t>Urología</a:t>
            </a:r>
          </a:p>
          <a:p>
            <a:r>
              <a:rPr lang="es-ES" sz="2000"/>
              <a:t>Hospital Universitario de Bellvitge</a:t>
            </a:r>
            <a:endParaRPr lang="es-ES" sz="2000">
              <a:ea typeface="Calibri"/>
              <a:cs typeface="Calibri"/>
            </a:endParaRPr>
          </a:p>
        </p:txBody>
      </p:sp>
      <p:pic>
        <p:nvPicPr>
          <p:cNvPr id="1026" name="Picture 2" descr="Àrea de Malalties del Cor del Hospital de Bellvitge - Àrea de Malalties del  Cor del Hospital de Bellvitge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980" y="250704"/>
            <a:ext cx="2221814" cy="77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redondeado 8">
            <a:extLst>
              <a:ext uri="{FF2B5EF4-FFF2-40B4-BE49-F238E27FC236}">
                <a16:creationId xmlns:a16="http://schemas.microsoft.com/office/drawing/2014/main" id="{8B57DAFB-A8DD-5078-9987-A0C903E9972D}"/>
              </a:ext>
            </a:extLst>
          </p:cNvPr>
          <p:cNvSpPr/>
          <p:nvPr/>
        </p:nvSpPr>
        <p:spPr>
          <a:xfrm>
            <a:off x="3049784" y="3854218"/>
            <a:ext cx="6038253" cy="1601612"/>
          </a:xfrm>
          <a:prstGeom prst="round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38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59929-0E43-C19D-62BD-627DF5CDA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ol 1">
            <a:extLst>
              <a:ext uri="{FF2B5EF4-FFF2-40B4-BE49-F238E27FC236}">
                <a16:creationId xmlns:a16="http://schemas.microsoft.com/office/drawing/2014/main" id="{93842345-7445-678B-2112-AFBB6425131B}"/>
              </a:ext>
            </a:extLst>
          </p:cNvPr>
          <p:cNvSpPr txBox="1">
            <a:spLocks/>
          </p:cNvSpPr>
          <p:nvPr/>
        </p:nvSpPr>
        <p:spPr>
          <a:xfrm>
            <a:off x="533149" y="6346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Factores de Riesgo: Ambientales &amp; Dieta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3" name="Contenidor de text 16">
            <a:extLst>
              <a:ext uri="{FF2B5EF4-FFF2-40B4-BE49-F238E27FC236}">
                <a16:creationId xmlns:a16="http://schemas.microsoft.com/office/drawing/2014/main" id="{83EF84DD-CEBA-39B2-5394-A9C3136E12E9}"/>
              </a:ext>
            </a:extLst>
          </p:cNvPr>
          <p:cNvSpPr txBox="1">
            <a:spLocks/>
          </p:cNvSpPr>
          <p:nvPr/>
        </p:nvSpPr>
        <p:spPr>
          <a:xfrm>
            <a:off x="2296415" y="2563630"/>
            <a:ext cx="7241758" cy="23438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rgbClr val="C00000"/>
                </a:solidFill>
                <a:latin typeface="Calibri"/>
                <a:ea typeface="Calibri" panose="020F0502020204030204"/>
                <a:cs typeface="Arial"/>
              </a:rPr>
              <a:t>Mayor riesgo</a:t>
            </a:r>
            <a:r>
              <a:rPr lang="es-ES" sz="1600" b="1">
                <a:solidFill>
                  <a:schemeClr val="tx1"/>
                </a:solidFill>
                <a:latin typeface="Calibri"/>
                <a:ea typeface="Calibri" panose="020F0502020204030204"/>
                <a:cs typeface="Arial"/>
              </a:rPr>
              <a:t>: </a:t>
            </a: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Alto consumo OH, alto consumo proteína, carne roja, baja o alta vitamina D. </a:t>
            </a: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Obesidad.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chemeClr val="accent6"/>
                </a:solidFill>
                <a:latin typeface="Calibri"/>
                <a:ea typeface="Calibri" panose="020F0502020204030204"/>
                <a:cs typeface="Arial"/>
              </a:rPr>
              <a:t>Menor riesgo</a:t>
            </a:r>
            <a:r>
              <a:rPr lang="es-ES" sz="1600" b="1">
                <a:solidFill>
                  <a:schemeClr val="tx1"/>
                </a:solidFill>
                <a:latin typeface="Calibri"/>
                <a:ea typeface="Calibri" panose="020F0502020204030204"/>
                <a:cs typeface="Arial"/>
              </a:rPr>
              <a:t>: </a:t>
            </a: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Café, tomate, licopenos, dieta vegetariana, soja. </a:t>
            </a:r>
            <a:endParaRPr lang="es-ES" sz="1600">
              <a:solidFill>
                <a:schemeClr val="tx1"/>
              </a:solidFill>
              <a:latin typeface="Arial"/>
              <a:ea typeface="Calibri" panose="020F0502020204030204"/>
              <a:cs typeface="Calibri" panose="020F0502020204030204"/>
            </a:endParaRPr>
          </a:p>
          <a:p>
            <a:pPr lvl="2" algn="just">
              <a:lnSpc>
                <a:spcPct val="150000"/>
              </a:lnSpc>
            </a:pPr>
            <a:endParaRPr lang="es-ES" sz="1600">
              <a:latin typeface="Calibri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" name="Imagen 1" descr="Interfaz de usuario gráfica, Aplicación, Word&#10;&#10;El contenido generado por IA puede ser incorrecto.">
            <a:extLst>
              <a:ext uri="{FF2B5EF4-FFF2-40B4-BE49-F238E27FC236}">
                <a16:creationId xmlns:a16="http://schemas.microsoft.com/office/drawing/2014/main" id="{30F9D295-81A2-0D05-07DB-E3AAC23592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754" r="169" b="-1754"/>
          <a:stretch>
            <a:fillRect/>
          </a:stretch>
        </p:blipFill>
        <p:spPr>
          <a:xfrm>
            <a:off x="2282926" y="1827460"/>
            <a:ext cx="7255247" cy="729584"/>
          </a:xfrm>
          <a:prstGeom prst="rect">
            <a:avLst/>
          </a:prstGeom>
        </p:spPr>
      </p:pic>
      <p:pic>
        <p:nvPicPr>
          <p:cNvPr id="4" name="Imagen 3" descr="Interfaz de usuario gráfica, Texto, Aplicación, Word&#10;&#10;El contenido generado por IA puede ser incorrecto.">
            <a:extLst>
              <a:ext uri="{FF2B5EF4-FFF2-40B4-BE49-F238E27FC236}">
                <a16:creationId xmlns:a16="http://schemas.microsoft.com/office/drawing/2014/main" id="{F33E6AFD-4948-2665-CD72-CF0837A3B2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56" t="1721" r="86" b="4762"/>
          <a:stretch>
            <a:fillRect/>
          </a:stretch>
        </p:blipFill>
        <p:spPr>
          <a:xfrm>
            <a:off x="2296415" y="4907450"/>
            <a:ext cx="7241758" cy="730419"/>
          </a:xfrm>
          <a:prstGeom prst="rect">
            <a:avLst/>
          </a:prstGeom>
        </p:spPr>
      </p:pic>
      <p:pic>
        <p:nvPicPr>
          <p:cNvPr id="7" name="Imagen 6" descr="7,700+ Risk Dial Stock Photos, Pictures &amp; Royalty-Free Images - iStock |  High risk dial">
            <a:extLst>
              <a:ext uri="{FF2B5EF4-FFF2-40B4-BE49-F238E27FC236}">
                <a16:creationId xmlns:a16="http://schemas.microsoft.com/office/drawing/2014/main" id="{83D4107B-902E-76B7-E63E-F1538E1D3B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421" t="13024" r="9825" b="9123"/>
          <a:stretch>
            <a:fillRect/>
          </a:stretch>
        </p:blipFill>
        <p:spPr>
          <a:xfrm>
            <a:off x="10156788" y="2745679"/>
            <a:ext cx="1445254" cy="13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0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F2408-A85E-7F77-B6D7-41D47D6EA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ol 1">
            <a:extLst>
              <a:ext uri="{FF2B5EF4-FFF2-40B4-BE49-F238E27FC236}">
                <a16:creationId xmlns:a16="http://schemas.microsoft.com/office/drawing/2014/main" id="{E23329C2-F69A-A9AA-A7DB-394BC9CA6868}"/>
              </a:ext>
            </a:extLst>
          </p:cNvPr>
          <p:cNvSpPr txBox="1">
            <a:spLocks/>
          </p:cNvSpPr>
          <p:nvPr/>
        </p:nvSpPr>
        <p:spPr>
          <a:xfrm>
            <a:off x="533149" y="6346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Factores de Riesgo: Inhibidores 5-alfa reductasa (5-ARIs)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2" name="Contenidor de text 16">
            <a:extLst>
              <a:ext uri="{FF2B5EF4-FFF2-40B4-BE49-F238E27FC236}">
                <a16:creationId xmlns:a16="http://schemas.microsoft.com/office/drawing/2014/main" id="{97862E8A-9933-1212-333F-A8906379E409}"/>
              </a:ext>
            </a:extLst>
          </p:cNvPr>
          <p:cNvSpPr txBox="1">
            <a:spLocks/>
          </p:cNvSpPr>
          <p:nvPr/>
        </p:nvSpPr>
        <p:spPr>
          <a:xfrm>
            <a:off x="533150" y="1784697"/>
            <a:ext cx="11004094" cy="23438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</a:t>
            </a:r>
            <a:r>
              <a:rPr lang="es-ES" sz="1600" b="1">
                <a:solidFill>
                  <a:srgbClr val="00B050"/>
                </a:solidFill>
                <a:latin typeface="Calibri"/>
                <a:ea typeface="Calibri" panose="020F0502020204030204"/>
                <a:cs typeface="Calibri" panose="020F0502020204030204"/>
              </a:rPr>
              <a:t>5-ARIs</a:t>
            </a: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conllevan una </a:t>
            </a:r>
            <a:r>
              <a:rPr lang="es-ES" sz="1600" b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reducción del 50% </a:t>
            </a: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del PSA.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Parecen disminuir riesgo de desarrollo de </a:t>
            </a:r>
            <a:r>
              <a:rPr lang="es-ES" sz="1600" err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CaP</a:t>
            </a: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de bajo riesgo.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Mayor detección de </a:t>
            </a:r>
            <a:r>
              <a:rPr lang="es-ES" sz="1600" err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CaP</a:t>
            </a: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de alto riesgo en pacientes que recibían 5-ARIs.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</a:t>
            </a:r>
            <a:r>
              <a:rPr lang="es-ES" sz="1600" b="1">
                <a:solidFill>
                  <a:srgbClr val="C00000"/>
                </a:solidFill>
                <a:latin typeface="Calibri"/>
                <a:ea typeface="Calibri" panose="020F0502020204030204"/>
                <a:cs typeface="Calibri" panose="020F0502020204030204"/>
              </a:rPr>
              <a:t>NO</a:t>
            </a:r>
            <a:r>
              <a:rPr lang="es-ES" sz="1600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 tiene la relación con mortalidad del </a:t>
            </a:r>
            <a:r>
              <a:rPr lang="es-ES" sz="1600" err="1">
                <a:solidFill>
                  <a:schemeClr val="tx1"/>
                </a:solidFill>
                <a:latin typeface="Calibri"/>
                <a:ea typeface="Calibri" panose="020F0502020204030204"/>
                <a:cs typeface="Calibri" panose="020F0502020204030204"/>
              </a:rPr>
              <a:t>CaP.</a:t>
            </a:r>
            <a:endParaRPr lang="es-ES" sz="1600">
              <a:solidFill>
                <a:schemeClr val="tx1"/>
              </a:solidFill>
              <a:latin typeface="Calibri"/>
              <a:ea typeface="Calibri" panose="020F0502020204030204"/>
              <a:cs typeface="Calibri" panose="020F0502020204030204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9BA2FF52-8DBC-31E5-BB6D-B7D2EE2223EC}"/>
              </a:ext>
            </a:extLst>
          </p:cNvPr>
          <p:cNvGrpSpPr/>
          <p:nvPr/>
        </p:nvGrpSpPr>
        <p:grpSpPr>
          <a:xfrm>
            <a:off x="7248083" y="2453727"/>
            <a:ext cx="4514939" cy="3349578"/>
            <a:chOff x="7248083" y="2453727"/>
            <a:chExt cx="4514939" cy="3349578"/>
          </a:xfrm>
        </p:grpSpPr>
        <p:pic>
          <p:nvPicPr>
            <p:cNvPr id="2050" name="Picture 2" descr="Dutasteride - an overview | ScienceDirect Topics">
              <a:extLst>
                <a:ext uri="{FF2B5EF4-FFF2-40B4-BE49-F238E27FC236}">
                  <a16:creationId xmlns:a16="http://schemas.microsoft.com/office/drawing/2014/main" id="{21D4B09E-F8A7-D69D-B64C-2FA43B4394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8083" y="2453727"/>
              <a:ext cx="4514939" cy="3349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DDC5DDFA-8871-D28F-6BE5-A749FF0535A2}"/>
                </a:ext>
              </a:extLst>
            </p:cNvPr>
            <p:cNvSpPr/>
            <p:nvPr/>
          </p:nvSpPr>
          <p:spPr>
            <a:xfrm>
              <a:off x="9381067" y="3826933"/>
              <a:ext cx="2381955" cy="801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DAC55B7E-1401-90C1-064A-F2A3982CC32A}"/>
                </a:ext>
              </a:extLst>
            </p:cNvPr>
            <p:cNvSpPr/>
            <p:nvPr/>
          </p:nvSpPr>
          <p:spPr>
            <a:xfrm>
              <a:off x="9764889" y="4013608"/>
              <a:ext cx="1998133" cy="801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3028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429AD-22BE-6752-3140-7D993952B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ol 1">
            <a:extLst>
              <a:ext uri="{FF2B5EF4-FFF2-40B4-BE49-F238E27FC236}">
                <a16:creationId xmlns:a16="http://schemas.microsoft.com/office/drawing/2014/main" id="{3BE580F3-DF13-A92B-1236-87155F3B0E4D}"/>
              </a:ext>
            </a:extLst>
          </p:cNvPr>
          <p:cNvSpPr txBox="1">
            <a:spLocks/>
          </p:cNvSpPr>
          <p:nvPr/>
        </p:nvSpPr>
        <p:spPr>
          <a:xfrm>
            <a:off x="533149" y="6346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Cáncer de Próstata &amp; Testosterona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3" name="Contenidor de text 16">
            <a:extLst>
              <a:ext uri="{FF2B5EF4-FFF2-40B4-BE49-F238E27FC236}">
                <a16:creationId xmlns:a16="http://schemas.microsoft.com/office/drawing/2014/main" id="{E9656E40-F73E-390C-29DF-E5E42A1911AC}"/>
              </a:ext>
            </a:extLst>
          </p:cNvPr>
          <p:cNvSpPr txBox="1">
            <a:spLocks/>
          </p:cNvSpPr>
          <p:nvPr/>
        </p:nvSpPr>
        <p:spPr>
          <a:xfrm>
            <a:off x="132706" y="1638497"/>
            <a:ext cx="11316485" cy="44719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latin typeface="Calibri"/>
                <a:ea typeface="Calibri" panose="020F0502020204030204"/>
                <a:cs typeface="Arial"/>
              </a:rPr>
              <a:t>Hipogonadismo 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en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tratamiento sustitutivo 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con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 testosterona </a:t>
            </a:r>
            <a:r>
              <a:rPr lang="es-ES" sz="1600" b="1">
                <a:solidFill>
                  <a:srgbClr val="FF0000"/>
                </a:solidFill>
                <a:latin typeface="Calibri"/>
                <a:ea typeface="Calibri" panose="020F0502020204030204"/>
                <a:cs typeface="Arial"/>
              </a:rPr>
              <a:t>NO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 tiene más riesgo 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de desarrollar </a:t>
            </a:r>
            <a:r>
              <a:rPr lang="es-ES" sz="1600" err="1">
                <a:latin typeface="Calibri"/>
                <a:ea typeface="Calibri" panose="020F0502020204030204"/>
                <a:cs typeface="Arial"/>
              </a:rPr>
              <a:t>CaP.</a:t>
            </a:r>
            <a:endParaRPr lang="es-ES" sz="1600">
              <a:latin typeface="Calibri"/>
              <a:ea typeface="Calibri" panose="020F0502020204030204"/>
              <a:cs typeface="Arial"/>
            </a:endParaRP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No hay un aumento de riesgo de </a:t>
            </a:r>
            <a:r>
              <a:rPr lang="es-ES" sz="1600" err="1">
                <a:latin typeface="Calibri"/>
                <a:ea typeface="Calibri" panose="020F0502020204030204"/>
                <a:cs typeface="Arial"/>
              </a:rPr>
              <a:t>CaP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o más agresivo en hombres con niveles </a:t>
            </a:r>
            <a:r>
              <a:rPr lang="es-ES" sz="1600" err="1">
                <a:latin typeface="Calibri"/>
                <a:ea typeface="Calibri" panose="020F0502020204030204"/>
                <a:cs typeface="Arial"/>
              </a:rPr>
              <a:t>suprafisiológicos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de testosterona.</a:t>
            </a: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Pacientes en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vigilancia activa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o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tratados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por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un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cáncer de próstata localizado </a:t>
            </a:r>
            <a:r>
              <a:rPr lang="es-ES" sz="1600" b="1">
                <a:solidFill>
                  <a:srgbClr val="C00000"/>
                </a:solidFill>
                <a:latin typeface="Calibri"/>
                <a:ea typeface="Calibri" panose="020F0502020204030204"/>
                <a:cs typeface="Arial"/>
              </a:rPr>
              <a:t>NO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tienen peor pronóstico si reciben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tratamiento sustitutivo con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testosterona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. </a:t>
            </a:r>
            <a:endParaRPr lang="es-ES" sz="1600">
              <a:latin typeface="Arial"/>
              <a:ea typeface="Calibri" panose="020F0502020204030204"/>
              <a:cs typeface="Calibri" panose="020F0502020204030204"/>
            </a:endParaRPr>
          </a:p>
          <a:p>
            <a:pPr marL="742950" lvl="1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latin typeface="Calibri"/>
                <a:ea typeface="Calibri" panose="020F0502020204030204"/>
                <a:cs typeface="Arial"/>
              </a:rPr>
              <a:t>Paciente </a:t>
            </a:r>
            <a:r>
              <a:rPr lang="es-ES" sz="1600" b="1" err="1">
                <a:latin typeface="Calibri"/>
                <a:ea typeface="Calibri" panose="020F0502020204030204"/>
                <a:cs typeface="Arial"/>
              </a:rPr>
              <a:t>hipogonádicos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 pueden tener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menores niveles de PSA 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y ello implicar mayor riesgo de infradiagnóstico y por ello puede haber </a:t>
            </a:r>
            <a:r>
              <a:rPr lang="es-ES" sz="1600" b="1">
                <a:latin typeface="Calibri"/>
                <a:ea typeface="Calibri" panose="020F0502020204030204"/>
                <a:cs typeface="Arial"/>
              </a:rPr>
              <a:t>asociación con peores estadiajes y mayor Gleason Score</a:t>
            </a:r>
            <a:r>
              <a:rPr lang="es-ES" sz="1600">
                <a:latin typeface="Calibri"/>
                <a:ea typeface="Calibri" panose="020F0502020204030204"/>
                <a:cs typeface="Arial"/>
              </a:rPr>
              <a:t>. </a:t>
            </a:r>
          </a:p>
          <a:p>
            <a:pPr lvl="2" algn="just">
              <a:lnSpc>
                <a:spcPct val="150000"/>
              </a:lnSpc>
            </a:pPr>
            <a:endParaRPr lang="es-ES" sz="1600">
              <a:latin typeface="Calibri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3074" name="Picture 2" descr="Testosterone Therapy: Benefits Beyond Sexual Health | Pasadena">
            <a:extLst>
              <a:ext uri="{FF2B5EF4-FFF2-40B4-BE49-F238E27FC236}">
                <a16:creationId xmlns:a16="http://schemas.microsoft.com/office/drawing/2014/main" id="{A07792DA-E701-88CE-18E7-A5FD419CD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0400" y="3776924"/>
            <a:ext cx="2608791" cy="207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707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C9E6-802F-E20F-0C72-5154FED82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6">
            <a:extLst>
              <a:ext uri="{FF2B5EF4-FFF2-40B4-BE49-F238E27FC236}">
                <a16:creationId xmlns:a16="http://schemas.microsoft.com/office/drawing/2014/main" id="{E9304A53-A0EF-AEFA-61BA-9993C3837C04}"/>
              </a:ext>
            </a:extLst>
          </p:cNvPr>
          <p:cNvSpPr txBox="1"/>
          <p:nvPr/>
        </p:nvSpPr>
        <p:spPr>
          <a:xfrm>
            <a:off x="2686471" y="2062264"/>
            <a:ext cx="615337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400">
                <a:ea typeface="Calibri"/>
                <a:cs typeface="Calibri"/>
              </a:rPr>
              <a:t>Epidemiología del Cáncer de Próstata</a:t>
            </a:r>
          </a:p>
        </p:txBody>
      </p:sp>
      <p:sp>
        <p:nvSpPr>
          <p:cNvPr id="9" name="QuadreDeText 5">
            <a:extLst>
              <a:ext uri="{FF2B5EF4-FFF2-40B4-BE49-F238E27FC236}">
                <a16:creationId xmlns:a16="http://schemas.microsoft.com/office/drawing/2014/main" id="{52199C6E-3D64-88B5-B4EA-2CC1270CAD45}"/>
              </a:ext>
            </a:extLst>
          </p:cNvPr>
          <p:cNvSpPr txBox="1"/>
          <p:nvPr/>
        </p:nvSpPr>
        <p:spPr>
          <a:xfrm>
            <a:off x="2113935" y="199103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1.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0" name="CuadroTexto 6">
            <a:extLst>
              <a:ext uri="{FF2B5EF4-FFF2-40B4-BE49-F238E27FC236}">
                <a16:creationId xmlns:a16="http://schemas.microsoft.com/office/drawing/2014/main" id="{D70F950A-06CD-2057-2BFD-F6698A26BBBC}"/>
              </a:ext>
            </a:extLst>
          </p:cNvPr>
          <p:cNvSpPr txBox="1"/>
          <p:nvPr/>
        </p:nvSpPr>
        <p:spPr>
          <a:xfrm>
            <a:off x="2686469" y="2848844"/>
            <a:ext cx="8451663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s-ES_tradnl" sz="2400" b="1">
                <a:ea typeface="Calibri"/>
                <a:cs typeface="Calibri"/>
              </a:rPr>
              <a:t>Screening del Cáncer de Próstata</a:t>
            </a:r>
          </a:p>
        </p:txBody>
      </p:sp>
      <p:sp>
        <p:nvSpPr>
          <p:cNvPr id="11" name="QuadreDeText 12">
            <a:extLst>
              <a:ext uri="{FF2B5EF4-FFF2-40B4-BE49-F238E27FC236}">
                <a16:creationId xmlns:a16="http://schemas.microsoft.com/office/drawing/2014/main" id="{279C0398-7F7F-3257-86B3-F6784E6B4474}"/>
              </a:ext>
            </a:extLst>
          </p:cNvPr>
          <p:cNvSpPr txBox="1"/>
          <p:nvPr/>
        </p:nvSpPr>
        <p:spPr>
          <a:xfrm>
            <a:off x="2101644" y="2900515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2.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2" name="CuadroTexto 6">
            <a:extLst>
              <a:ext uri="{FF2B5EF4-FFF2-40B4-BE49-F238E27FC236}">
                <a16:creationId xmlns:a16="http://schemas.microsoft.com/office/drawing/2014/main" id="{AD223E3D-C8AF-2CE2-13EE-7D5DBEB6FC19}"/>
              </a:ext>
            </a:extLst>
          </p:cNvPr>
          <p:cNvSpPr txBox="1"/>
          <p:nvPr/>
        </p:nvSpPr>
        <p:spPr>
          <a:xfrm>
            <a:off x="2674178" y="3844359"/>
            <a:ext cx="8341051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_tradnl" sz="2400">
                <a:ea typeface="Calibri"/>
                <a:cs typeface="Calibri"/>
              </a:rPr>
              <a:t>Diagnóstico del Cáncer de Próstata</a:t>
            </a:r>
          </a:p>
        </p:txBody>
      </p:sp>
      <p:sp>
        <p:nvSpPr>
          <p:cNvPr id="13" name="QuadreDeText 14">
            <a:extLst>
              <a:ext uri="{FF2B5EF4-FFF2-40B4-BE49-F238E27FC236}">
                <a16:creationId xmlns:a16="http://schemas.microsoft.com/office/drawing/2014/main" id="{BA40F708-9F64-2C4D-4F61-C60271BE981D}"/>
              </a:ext>
            </a:extLst>
          </p:cNvPr>
          <p:cNvSpPr txBox="1"/>
          <p:nvPr/>
        </p:nvSpPr>
        <p:spPr>
          <a:xfrm>
            <a:off x="2101643" y="393290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3.</a:t>
            </a:r>
            <a:endParaRPr lang="ca-ES" sz="20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67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838200" y="1576243"/>
            <a:ext cx="10526973" cy="4162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s-ES" sz="1800" b="1"/>
              <a:t>Motivo de diagnóstico de cáncer de próstata: </a:t>
            </a:r>
          </a:p>
          <a:p>
            <a:pPr marL="0" indent="0">
              <a:buNone/>
            </a:pPr>
            <a:endParaRPr lang="es-ES" sz="1800">
              <a:ea typeface="Calibri"/>
              <a:cs typeface="Calibri"/>
            </a:endParaRPr>
          </a:p>
        </p:txBody>
      </p:sp>
      <p:sp>
        <p:nvSpPr>
          <p:cNvPr id="5" name="Títol 1">
            <a:extLst>
              <a:ext uri="{FF2B5EF4-FFF2-40B4-BE49-F238E27FC236}">
                <a16:creationId xmlns:a16="http://schemas.microsoft.com/office/drawing/2014/main" id="{9164F02B-12C7-A89F-16F9-87627939215A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¿Cómo detectamos el cáncer de próstata?</a:t>
            </a:r>
            <a:endParaRPr lang="es-ES"/>
          </a:p>
        </p:txBody>
      </p:sp>
      <p:sp>
        <p:nvSpPr>
          <p:cNvPr id="7" name="Contenidor de contingut 2">
            <a:extLst>
              <a:ext uri="{FF2B5EF4-FFF2-40B4-BE49-F238E27FC236}">
                <a16:creationId xmlns:a16="http://schemas.microsoft.com/office/drawing/2014/main" id="{48CD67C4-8B52-71B7-1961-ACD61A9E4D76}"/>
              </a:ext>
            </a:extLst>
          </p:cNvPr>
          <p:cNvSpPr txBox="1">
            <a:spLocks/>
          </p:cNvSpPr>
          <p:nvPr/>
        </p:nvSpPr>
        <p:spPr>
          <a:xfrm>
            <a:off x="842750" y="3358303"/>
            <a:ext cx="10540180" cy="4675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800" b="1"/>
              <a:t>Método diagnóstico inicial:  </a:t>
            </a:r>
            <a:endParaRPr lang="es-ES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8132EF7-67D1-A057-84CE-BE3C5397CA16}"/>
              </a:ext>
            </a:extLst>
          </p:cNvPr>
          <p:cNvSpPr txBox="1"/>
          <p:nvPr/>
        </p:nvSpPr>
        <p:spPr>
          <a:xfrm>
            <a:off x="1171433" y="2382671"/>
            <a:ext cx="6096000" cy="10105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lvl="0" indent="-228600" rtl="0">
              <a:lnSpc>
                <a:spcPts val="2475"/>
              </a:lnSpc>
              <a:buFont typeface=""/>
              <a:buChar char="•"/>
            </a:pPr>
            <a:r>
              <a:rPr lang="es-ES" sz="1800" baseline="0">
                <a:latin typeface="Calibri"/>
                <a:ea typeface="Arial"/>
                <a:cs typeface="Arial"/>
              </a:rPr>
              <a:t>Programas de screening</a:t>
            </a:r>
            <a:r>
              <a:rPr lang="en-US" sz="1800" baseline="0">
                <a:latin typeface="Calibri"/>
                <a:ea typeface="Arial"/>
                <a:cs typeface="Arial"/>
              </a:rPr>
              <a:t>​</a:t>
            </a:r>
            <a:r>
              <a:rPr lang="es-ES" sz="1800">
                <a:latin typeface="Calibri"/>
                <a:ea typeface="Arial"/>
                <a:cs typeface="Arial"/>
              </a:rPr>
              <a:t>​</a:t>
            </a:r>
          </a:p>
          <a:p>
            <a:pPr marL="228600" lvl="0" indent="-228600" rtl="0">
              <a:lnSpc>
                <a:spcPts val="2475"/>
              </a:lnSpc>
              <a:buFont typeface=""/>
              <a:buChar char="•"/>
            </a:pPr>
            <a:r>
              <a:rPr lang="es-ES" sz="1800" baseline="0">
                <a:latin typeface="Calibri"/>
                <a:ea typeface="Arial"/>
                <a:cs typeface="Arial"/>
              </a:rPr>
              <a:t>Detección individual precoz</a:t>
            </a:r>
            <a:r>
              <a:rPr lang="en-US" sz="1800" baseline="0">
                <a:latin typeface="Calibri"/>
                <a:ea typeface="Arial"/>
                <a:cs typeface="Arial"/>
              </a:rPr>
              <a:t>​</a:t>
            </a:r>
          </a:p>
          <a:p>
            <a:pPr algn="ctr"/>
            <a:endParaRPr lang="es-ES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E1AC661B-9FCB-AFF3-223C-6EEB25A0259D}"/>
              </a:ext>
            </a:extLst>
          </p:cNvPr>
          <p:cNvGrpSpPr/>
          <p:nvPr/>
        </p:nvGrpSpPr>
        <p:grpSpPr>
          <a:xfrm>
            <a:off x="1171433" y="1984611"/>
            <a:ext cx="10008357" cy="464872"/>
            <a:chOff x="1171433" y="1984611"/>
            <a:chExt cx="10008357" cy="464872"/>
          </a:xfrm>
        </p:grpSpPr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626992A6-89AB-BEF6-6817-0BDDD9872EB3}"/>
                </a:ext>
              </a:extLst>
            </p:cNvPr>
            <p:cNvSpPr txBox="1"/>
            <p:nvPr/>
          </p:nvSpPr>
          <p:spPr>
            <a:xfrm>
              <a:off x="1171433" y="1984612"/>
              <a:ext cx="6096000" cy="46487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28600" indent="-228600">
                <a:lnSpc>
                  <a:spcPct val="150000"/>
                </a:lnSpc>
                <a:buFont typeface=""/>
                <a:buChar char="•"/>
              </a:pPr>
              <a:r>
                <a:rPr lang="es-ES">
                  <a:solidFill>
                    <a:srgbClr val="000000"/>
                  </a:solidFill>
                  <a:latin typeface="Calibri"/>
                  <a:cs typeface="Arial"/>
                </a:rPr>
                <a:t>Sintomatología </a:t>
              </a:r>
              <a:endParaRPr lang="es-ES"/>
            </a:p>
          </p:txBody>
        </p:sp>
        <p:sp>
          <p:nvSpPr>
            <p:cNvPr id="12" name="Flecha: a la derecha 11">
              <a:extLst>
                <a:ext uri="{FF2B5EF4-FFF2-40B4-BE49-F238E27FC236}">
                  <a16:creationId xmlns:a16="http://schemas.microsoft.com/office/drawing/2014/main" id="{4E11E2AC-0EFD-D5FE-2DEA-7FCE0D846EC1}"/>
                </a:ext>
              </a:extLst>
            </p:cNvPr>
            <p:cNvSpPr/>
            <p:nvPr/>
          </p:nvSpPr>
          <p:spPr>
            <a:xfrm>
              <a:off x="3908322" y="2187677"/>
              <a:ext cx="1020096" cy="184354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E9A8A465-DE79-CF05-9C9C-5A880D8108A9}"/>
                </a:ext>
              </a:extLst>
            </p:cNvPr>
            <p:cNvSpPr txBox="1"/>
            <p:nvPr/>
          </p:nvSpPr>
          <p:spPr>
            <a:xfrm>
              <a:off x="5083790" y="1984611"/>
              <a:ext cx="6096000" cy="46487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ES">
                  <a:ea typeface="Calibri"/>
                  <a:cs typeface="Arial"/>
                </a:rPr>
                <a:t>Mayoría de casos se diagnostican en paciente asintomático.</a:t>
              </a: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36A4139E-38AB-3F33-0BB9-F2A534889276}"/>
              </a:ext>
            </a:extLst>
          </p:cNvPr>
          <p:cNvGrpSpPr/>
          <p:nvPr/>
        </p:nvGrpSpPr>
        <p:grpSpPr>
          <a:xfrm>
            <a:off x="1171433" y="3751921"/>
            <a:ext cx="10173678" cy="2263290"/>
            <a:chOff x="1171433" y="3751921"/>
            <a:chExt cx="10173678" cy="2263290"/>
          </a:xfrm>
        </p:grpSpPr>
        <p:pic>
          <p:nvPicPr>
            <p:cNvPr id="1026" name="Picture 2" descr="Prostate Specific Antigen - PSA - Normal PSA Level - Abnormal PSA Level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5856" y="4302024"/>
              <a:ext cx="2412350" cy="1604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upload.wikimedia.org/wikipedia/commons/thumb/b/b9/PSA_KLK3_PDB_2ZCK.png/250px-PSA_KLK3_PDB_2ZCK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5" r="4124" b="3378"/>
            <a:stretch>
              <a:fillRect/>
            </a:stretch>
          </p:blipFill>
          <p:spPr bwMode="auto">
            <a:xfrm>
              <a:off x="3412410" y="4356193"/>
              <a:ext cx="2038891" cy="1659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7FE1E377-6C76-6EE5-0E5A-538CB50A1A49}"/>
                </a:ext>
              </a:extLst>
            </p:cNvPr>
            <p:cNvSpPr txBox="1"/>
            <p:nvPr/>
          </p:nvSpPr>
          <p:spPr>
            <a:xfrm>
              <a:off x="1171433" y="3751921"/>
              <a:ext cx="10173678" cy="92333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/>
              <a:r>
                <a:rPr lang="es-ES" sz="1800" b="1" baseline="0" err="1">
                  <a:solidFill>
                    <a:schemeClr val="accent1">
                      <a:lumMod val="76000"/>
                    </a:schemeClr>
                  </a:solidFill>
                  <a:latin typeface="Calibri"/>
                </a:rPr>
                <a:t>Prostate-specific</a:t>
              </a:r>
              <a:r>
                <a:rPr lang="es-ES" sz="1800" b="1" baseline="0">
                  <a:solidFill>
                    <a:schemeClr val="accent1">
                      <a:lumMod val="76000"/>
                    </a:schemeClr>
                  </a:solidFill>
                  <a:latin typeface="Calibri"/>
                </a:rPr>
                <a:t> </a:t>
              </a:r>
              <a:r>
                <a:rPr lang="es-ES" sz="1800" b="1" baseline="0" err="1">
                  <a:solidFill>
                    <a:schemeClr val="accent1">
                      <a:lumMod val="76000"/>
                    </a:schemeClr>
                  </a:solidFill>
                  <a:latin typeface="Calibri"/>
                </a:rPr>
                <a:t>antigen</a:t>
              </a:r>
              <a:r>
                <a:rPr lang="es-ES" sz="1800" b="1" baseline="0">
                  <a:solidFill>
                    <a:schemeClr val="accent1">
                      <a:lumMod val="76000"/>
                    </a:schemeClr>
                  </a:solidFill>
                  <a:latin typeface="Calibri"/>
                </a:rPr>
                <a:t> (PSA)</a:t>
              </a:r>
              <a:r>
                <a:rPr lang="es-ES" sz="1800" b="1" baseline="0">
                  <a:latin typeface="Calibri"/>
                </a:rPr>
                <a:t> </a:t>
              </a:r>
              <a:r>
                <a:rPr lang="es-ES" sz="1800" baseline="0">
                  <a:latin typeface="Calibri"/>
                </a:rPr>
                <a:t>(Kallikrein-3)</a:t>
              </a:r>
              <a:r>
                <a:rPr lang="es-ES" sz="1800" b="1" baseline="0">
                  <a:latin typeface="Calibri"/>
                </a:rPr>
                <a:t>:</a:t>
              </a:r>
              <a:r>
                <a:rPr lang="es-ES" sz="1800" baseline="0">
                  <a:latin typeface="Calibri"/>
                </a:rPr>
                <a:t> Glico</a:t>
              </a:r>
              <a:r>
                <a:rPr lang="es-ES">
                  <a:latin typeface="Calibri"/>
                </a:rPr>
                <a:t>p</a:t>
              </a:r>
              <a:r>
                <a:rPr lang="es-ES" sz="1800" baseline="0">
                  <a:latin typeface="Calibri"/>
                </a:rPr>
                <a:t>roteína enzimática expresada por células de la glándula prostática.</a:t>
              </a:r>
              <a:endParaRPr lang="es-ES"/>
            </a:p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49746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771E3-C62A-5328-2DA9-EA992282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AA843D58-8C85-9B79-4ED5-56E36B31B771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Programas de detección individual precoz</a:t>
            </a:r>
          </a:p>
        </p:txBody>
      </p:sp>
      <p:grpSp>
        <p:nvGrpSpPr>
          <p:cNvPr id="6" name="Agrupa 9">
            <a:extLst>
              <a:ext uri="{FF2B5EF4-FFF2-40B4-BE49-F238E27FC236}">
                <a16:creationId xmlns:a16="http://schemas.microsoft.com/office/drawing/2014/main" id="{CA79B9BB-CBC8-DAC7-BDD3-511D188A4FEF}"/>
              </a:ext>
            </a:extLst>
          </p:cNvPr>
          <p:cNvGrpSpPr/>
          <p:nvPr/>
        </p:nvGrpSpPr>
        <p:grpSpPr>
          <a:xfrm>
            <a:off x="3017521" y="1369494"/>
            <a:ext cx="5818908" cy="4838006"/>
            <a:chOff x="3017521" y="1369494"/>
            <a:chExt cx="5818908" cy="4838006"/>
          </a:xfrm>
        </p:grpSpPr>
        <p:pic>
          <p:nvPicPr>
            <p:cNvPr id="8" name="Imatge 6">
              <a:extLst>
                <a:ext uri="{FF2B5EF4-FFF2-40B4-BE49-F238E27FC236}">
                  <a16:creationId xmlns:a16="http://schemas.microsoft.com/office/drawing/2014/main" id="{F9EBB989-085B-C71B-D3DF-91B0B19925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398" t="15102" r="16759" b="18313"/>
            <a:stretch/>
          </p:blipFill>
          <p:spPr>
            <a:xfrm>
              <a:off x="3098339" y="1369494"/>
              <a:ext cx="5663276" cy="4838006"/>
            </a:xfrm>
            <a:prstGeom prst="rect">
              <a:avLst/>
            </a:prstGeom>
          </p:spPr>
        </p:pic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FBFA7C4D-0F15-5A28-A94F-448DDE667193}"/>
                </a:ext>
              </a:extLst>
            </p:cNvPr>
            <p:cNvSpPr/>
            <p:nvPr/>
          </p:nvSpPr>
          <p:spPr>
            <a:xfrm>
              <a:off x="3607724" y="2419003"/>
              <a:ext cx="1729047" cy="18288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a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ca-ES"/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6732ED1C-5C46-493C-BB03-C7BB0B2602A9}"/>
                </a:ext>
              </a:extLst>
            </p:cNvPr>
            <p:cNvSpPr/>
            <p:nvPr/>
          </p:nvSpPr>
          <p:spPr>
            <a:xfrm>
              <a:off x="3017521" y="2926080"/>
              <a:ext cx="5818908" cy="1313411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a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ca-ES"/>
            </a:p>
          </p:txBody>
        </p:sp>
      </p:grpSp>
    </p:spTree>
    <p:extLst>
      <p:ext uri="{BB962C8B-B14F-4D97-AF65-F5344CB8AC3E}">
        <p14:creationId xmlns:p14="http://schemas.microsoft.com/office/powerpoint/2010/main" val="1909975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771E3-C62A-5328-2DA9-EA992282E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AA843D58-8C85-9B79-4ED5-56E36B31B771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Programas de detección individual precoz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14082E9-446B-9F9E-7934-D7A54768ECE2}"/>
              </a:ext>
            </a:extLst>
          </p:cNvPr>
          <p:cNvGrpSpPr/>
          <p:nvPr/>
        </p:nvGrpSpPr>
        <p:grpSpPr>
          <a:xfrm>
            <a:off x="759243" y="1369494"/>
            <a:ext cx="8069171" cy="4838006"/>
            <a:chOff x="759243" y="1369494"/>
            <a:chExt cx="8069171" cy="4838006"/>
          </a:xfrm>
        </p:grpSpPr>
        <p:grpSp>
          <p:nvGrpSpPr>
            <p:cNvPr id="6" name="Agrupa 9">
              <a:extLst>
                <a:ext uri="{FF2B5EF4-FFF2-40B4-BE49-F238E27FC236}">
                  <a16:creationId xmlns:a16="http://schemas.microsoft.com/office/drawing/2014/main" id="{CA79B9BB-CBC8-DAC7-BDD3-511D188A4FEF}"/>
                </a:ext>
              </a:extLst>
            </p:cNvPr>
            <p:cNvGrpSpPr/>
            <p:nvPr/>
          </p:nvGrpSpPr>
          <p:grpSpPr>
            <a:xfrm>
              <a:off x="3009506" y="1369494"/>
              <a:ext cx="5818908" cy="4838006"/>
              <a:chOff x="3009506" y="1369494"/>
              <a:chExt cx="5818908" cy="4838006"/>
            </a:xfrm>
          </p:grpSpPr>
          <p:pic>
            <p:nvPicPr>
              <p:cNvPr id="8" name="Imatge 6">
                <a:extLst>
                  <a:ext uri="{FF2B5EF4-FFF2-40B4-BE49-F238E27FC236}">
                    <a16:creationId xmlns:a16="http://schemas.microsoft.com/office/drawing/2014/main" id="{F9EBB989-085B-C71B-D3DF-91B0B19925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39398" t="15102" r="16759" b="18313"/>
              <a:stretch/>
            </p:blipFill>
            <p:spPr>
              <a:xfrm>
                <a:off x="3098339" y="1369494"/>
                <a:ext cx="5663276" cy="4838006"/>
              </a:xfrm>
              <a:prstGeom prst="rect">
                <a:avLst/>
              </a:prstGeom>
            </p:spPr>
          </p:pic>
          <p:sp>
            <p:nvSpPr>
              <p:cNvPr id="17" name="Rectangle 8">
                <a:extLst>
                  <a:ext uri="{FF2B5EF4-FFF2-40B4-BE49-F238E27FC236}">
                    <a16:creationId xmlns:a16="http://schemas.microsoft.com/office/drawing/2014/main" id="{6732ED1C-5C46-493C-BB03-C7BB0B2602A9}"/>
                  </a:ext>
                </a:extLst>
              </p:cNvPr>
              <p:cNvSpPr/>
              <p:nvPr/>
            </p:nvSpPr>
            <p:spPr>
              <a:xfrm>
                <a:off x="3009506" y="4281155"/>
                <a:ext cx="5818908" cy="1313411"/>
              </a:xfrm>
              <a:prstGeom prst="rect">
                <a:avLst/>
              </a:prstGeom>
              <a:noFill/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ca-E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ca-ES"/>
              </a:p>
            </p:txBody>
          </p:sp>
        </p:grp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CE58455B-DED9-3C71-17CC-411B4FE5E839}"/>
                </a:ext>
              </a:extLst>
            </p:cNvPr>
            <p:cNvSpPr txBox="1"/>
            <p:nvPr/>
          </p:nvSpPr>
          <p:spPr>
            <a:xfrm>
              <a:off x="759243" y="4753194"/>
              <a:ext cx="14652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err="1"/>
                <a:t>Periodicidad</a:t>
              </a:r>
              <a:endParaRPr lang="en-US" sz="1600" b="1"/>
            </a:p>
          </p:txBody>
        </p:sp>
        <p:cxnSp>
          <p:nvCxnSpPr>
            <p:cNvPr id="4" name="Conector recto de flecha 3">
              <a:extLst>
                <a:ext uri="{FF2B5EF4-FFF2-40B4-BE49-F238E27FC236}">
                  <a16:creationId xmlns:a16="http://schemas.microsoft.com/office/drawing/2014/main" id="{0B1B3C20-847A-B31C-E320-323B5D97E05F}"/>
                </a:ext>
              </a:extLst>
            </p:cNvPr>
            <p:cNvCxnSpPr>
              <a:cxnSpLocks/>
            </p:cNvCxnSpPr>
            <p:nvPr/>
          </p:nvCxnSpPr>
          <p:spPr>
            <a:xfrm>
              <a:off x="2224486" y="4914776"/>
              <a:ext cx="785020" cy="1539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087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0DB79-72CD-11C2-337E-C62ACEF81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157F430-5C99-09C9-F80D-F56B675D00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Programas de detección individual precoz</a:t>
            </a:r>
          </a:p>
        </p:txBody>
      </p:sp>
      <p:grpSp>
        <p:nvGrpSpPr>
          <p:cNvPr id="6" name="Agrupa 9">
            <a:extLst>
              <a:ext uri="{FF2B5EF4-FFF2-40B4-BE49-F238E27FC236}">
                <a16:creationId xmlns:a16="http://schemas.microsoft.com/office/drawing/2014/main" id="{4E8BD21B-2BED-CB50-6102-515D67FB972E}"/>
              </a:ext>
            </a:extLst>
          </p:cNvPr>
          <p:cNvGrpSpPr/>
          <p:nvPr/>
        </p:nvGrpSpPr>
        <p:grpSpPr>
          <a:xfrm>
            <a:off x="3005231" y="1369494"/>
            <a:ext cx="5818908" cy="4838006"/>
            <a:chOff x="3005231" y="1369494"/>
            <a:chExt cx="5818908" cy="4838006"/>
          </a:xfrm>
        </p:grpSpPr>
        <p:pic>
          <p:nvPicPr>
            <p:cNvPr id="8" name="Imatge 6">
              <a:extLst>
                <a:ext uri="{FF2B5EF4-FFF2-40B4-BE49-F238E27FC236}">
                  <a16:creationId xmlns:a16="http://schemas.microsoft.com/office/drawing/2014/main" id="{DB51C2F2-EF74-2D4B-B841-DC635AB555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9398" t="15102" r="16759" b="18313"/>
            <a:stretch/>
          </p:blipFill>
          <p:spPr>
            <a:xfrm>
              <a:off x="3098339" y="1369494"/>
              <a:ext cx="5663276" cy="4838006"/>
            </a:xfrm>
            <a:prstGeom prst="rect">
              <a:avLst/>
            </a:prstGeom>
          </p:spPr>
        </p:pic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CF118BD1-59CB-5642-719D-7B578940EF48}"/>
                </a:ext>
              </a:extLst>
            </p:cNvPr>
            <p:cNvSpPr/>
            <p:nvPr/>
          </p:nvSpPr>
          <p:spPr>
            <a:xfrm>
              <a:off x="3005231" y="5580790"/>
              <a:ext cx="5818908" cy="625153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ca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ca-ES"/>
            </a:p>
          </p:txBody>
        </p:sp>
      </p:grpSp>
      <p:pic>
        <p:nvPicPr>
          <p:cNvPr id="2" name="Imagen 1" descr="Stop Ilustraciones Stock, Vectores, Y Clipart – (458,140 Ilustraciones  Stock)">
            <a:extLst>
              <a:ext uri="{FF2B5EF4-FFF2-40B4-BE49-F238E27FC236}">
                <a16:creationId xmlns:a16="http://schemas.microsoft.com/office/drawing/2014/main" id="{9D48E0EA-98FE-8086-F408-7CC791690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317" y="4647485"/>
            <a:ext cx="11430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93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0A2E3-E845-DA94-276B-0A5A20C7F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33D631C3-BCF3-967F-A3C8-E62A04C02E7A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Programas de screening poblacional</a:t>
            </a:r>
          </a:p>
        </p:txBody>
      </p:sp>
      <p:sp>
        <p:nvSpPr>
          <p:cNvPr id="3" name="Rectángulo redondeado 6">
            <a:extLst>
              <a:ext uri="{FF2B5EF4-FFF2-40B4-BE49-F238E27FC236}">
                <a16:creationId xmlns:a16="http://schemas.microsoft.com/office/drawing/2014/main" id="{E22F0B92-9AAD-262B-8B35-5BBDDF820402}"/>
              </a:ext>
            </a:extLst>
          </p:cNvPr>
          <p:cNvSpPr/>
          <p:nvPr/>
        </p:nvSpPr>
        <p:spPr>
          <a:xfrm>
            <a:off x="306729" y="2159085"/>
            <a:ext cx="11516810" cy="2662177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8320ECA4-F267-9BB0-E7E2-CB89198FAAF9}"/>
              </a:ext>
            </a:extLst>
          </p:cNvPr>
          <p:cNvSpPr txBox="1"/>
          <p:nvPr/>
        </p:nvSpPr>
        <p:spPr>
          <a:xfrm>
            <a:off x="555583" y="2260291"/>
            <a:ext cx="11019100" cy="23529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" sz="2000" b="1"/>
              <a:t>Screening poblacional: </a:t>
            </a:r>
            <a:r>
              <a:rPr lang="es-ES" sz="2000"/>
              <a:t>Evaluación </a:t>
            </a:r>
            <a:r>
              <a:rPr lang="es-ES" sz="2000" b="1">
                <a:solidFill>
                  <a:srgbClr val="C00000"/>
                </a:solidFill>
              </a:rPr>
              <a:t>sistemática</a:t>
            </a:r>
            <a:r>
              <a:rPr lang="es-ES" sz="2000"/>
              <a:t> de individuos asintomáticos para identificar aquellos en riesgo de padecer una enfermedad específica y suele ser iniciada por autoridades sanitarias. Con el </a:t>
            </a:r>
            <a:r>
              <a:rPr lang="es-ES" sz="2000" u="sng"/>
              <a:t>objetivo</a:t>
            </a:r>
            <a:r>
              <a:rPr lang="es-ES" sz="2000"/>
              <a:t> de:</a:t>
            </a: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s-ES" sz="2000"/>
              <a:t>Reducir la mortalidad. </a:t>
            </a:r>
          </a:p>
          <a:p>
            <a:pPr marL="800100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s-ES" sz="2000"/>
              <a:t>Mantener la calidad de vida ajustada a los años de vida ganados. </a:t>
            </a:r>
          </a:p>
        </p:txBody>
      </p:sp>
    </p:spTree>
    <p:extLst>
      <p:ext uri="{BB962C8B-B14F-4D97-AF65-F5344CB8AC3E}">
        <p14:creationId xmlns:p14="http://schemas.microsoft.com/office/powerpoint/2010/main" val="3170792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Screening poblacional  &amp; Cáncer de Próstata</a:t>
            </a:r>
          </a:p>
        </p:txBody>
      </p:sp>
      <p:sp>
        <p:nvSpPr>
          <p:cNvPr id="3" name="Rectángulo redondeado 6">
            <a:extLst>
              <a:ext uri="{FF2B5EF4-FFF2-40B4-BE49-F238E27FC236}">
                <a16:creationId xmlns:a16="http://schemas.microsoft.com/office/drawing/2014/main" id="{2A7896B1-B0BE-A018-8B85-FA6CF9F8F803}"/>
              </a:ext>
            </a:extLst>
          </p:cNvPr>
          <p:cNvSpPr/>
          <p:nvPr/>
        </p:nvSpPr>
        <p:spPr>
          <a:xfrm>
            <a:off x="306729" y="2159085"/>
            <a:ext cx="11516810" cy="2662177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19792099-C8AA-F94B-2B88-08343577FF83}"/>
              </a:ext>
            </a:extLst>
          </p:cNvPr>
          <p:cNvSpPr txBox="1"/>
          <p:nvPr/>
        </p:nvSpPr>
        <p:spPr>
          <a:xfrm>
            <a:off x="1467315" y="2403510"/>
            <a:ext cx="10129652" cy="18912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" sz="2000" dirty="0">
                <a:ea typeface="Calibri"/>
                <a:cs typeface="Calibri"/>
              </a:rPr>
              <a:t>Aumenta diagnóstico de </a:t>
            </a:r>
            <a:r>
              <a:rPr lang="es-ES" sz="2000" dirty="0" err="1">
                <a:ea typeface="Calibri"/>
                <a:cs typeface="Calibri"/>
              </a:rPr>
              <a:t>CaP.</a:t>
            </a:r>
            <a:endParaRPr lang="es-ES" sz="2000" dirty="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es-ES" sz="2000" dirty="0">
                <a:ea typeface="Calibri"/>
                <a:cs typeface="Calibri"/>
              </a:rPr>
              <a:t>Aumento de detección de casos en fase localizada.</a:t>
            </a:r>
          </a:p>
          <a:p>
            <a:pPr algn="just">
              <a:lnSpc>
                <a:spcPct val="150000"/>
              </a:lnSpc>
            </a:pPr>
            <a:r>
              <a:rPr lang="es-ES" sz="2000" dirty="0">
                <a:ea typeface="Calibri"/>
                <a:cs typeface="Calibri"/>
              </a:rPr>
              <a:t>Sobrediagnóstico de cáncer de próstata de bajo riesgo.</a:t>
            </a:r>
          </a:p>
          <a:p>
            <a:pPr algn="just">
              <a:lnSpc>
                <a:spcPct val="150000"/>
              </a:lnSpc>
            </a:pPr>
            <a:r>
              <a:rPr lang="es-ES" sz="2000" dirty="0">
                <a:ea typeface="Calibri"/>
                <a:cs typeface="Calibri"/>
              </a:rPr>
              <a:t>No claro aumento de la supervivencia cáncer específica o supervivencia global. </a:t>
            </a:r>
            <a:endParaRPr lang="es-ES" dirty="0"/>
          </a:p>
        </p:txBody>
      </p:sp>
      <p:pic>
        <p:nvPicPr>
          <p:cNvPr id="4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34D61D9D-8CBA-4267-5FB2-2872131394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5380"/>
          <a:stretch/>
        </p:blipFill>
        <p:spPr>
          <a:xfrm>
            <a:off x="969605" y="2481610"/>
            <a:ext cx="424853" cy="411015"/>
          </a:xfrm>
          <a:prstGeom prst="ellipse">
            <a:avLst/>
          </a:prstGeom>
        </p:spPr>
      </p:pic>
      <p:pic>
        <p:nvPicPr>
          <p:cNvPr id="6" name="Imagen 8" descr="Icono&#10;&#10;El contenido generado por IA puede ser incorrecto.">
            <a:extLst>
              <a:ext uri="{FF2B5EF4-FFF2-40B4-BE49-F238E27FC236}">
                <a16:creationId xmlns:a16="http://schemas.microsoft.com/office/drawing/2014/main" id="{F163168E-9AFD-D6FD-DD4D-59F124C42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618" t="4876" r="6997" b="4161"/>
          <a:stretch/>
        </p:blipFill>
        <p:spPr>
          <a:xfrm>
            <a:off x="969605" y="3452141"/>
            <a:ext cx="430079" cy="39874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7292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C9E6-802F-E20F-0C72-5154FED82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6">
            <a:extLst>
              <a:ext uri="{FF2B5EF4-FFF2-40B4-BE49-F238E27FC236}">
                <a16:creationId xmlns:a16="http://schemas.microsoft.com/office/drawing/2014/main" id="{E9304A53-A0EF-AEFA-61BA-9993C3837C04}"/>
              </a:ext>
            </a:extLst>
          </p:cNvPr>
          <p:cNvSpPr txBox="1"/>
          <p:nvPr/>
        </p:nvSpPr>
        <p:spPr>
          <a:xfrm>
            <a:off x="2686471" y="2062264"/>
            <a:ext cx="615337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400" b="1">
                <a:ea typeface="Calibri"/>
                <a:cs typeface="Calibri"/>
              </a:rPr>
              <a:t>Epidemiología del Cáncer de Próstata</a:t>
            </a:r>
          </a:p>
        </p:txBody>
      </p:sp>
      <p:sp>
        <p:nvSpPr>
          <p:cNvPr id="9" name="QuadreDeText 5">
            <a:extLst>
              <a:ext uri="{FF2B5EF4-FFF2-40B4-BE49-F238E27FC236}">
                <a16:creationId xmlns:a16="http://schemas.microsoft.com/office/drawing/2014/main" id="{52199C6E-3D64-88B5-B4EA-2CC1270CAD45}"/>
              </a:ext>
            </a:extLst>
          </p:cNvPr>
          <p:cNvSpPr txBox="1"/>
          <p:nvPr/>
        </p:nvSpPr>
        <p:spPr>
          <a:xfrm>
            <a:off x="2113935" y="199103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1.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0" name="CuadroTexto 6">
            <a:extLst>
              <a:ext uri="{FF2B5EF4-FFF2-40B4-BE49-F238E27FC236}">
                <a16:creationId xmlns:a16="http://schemas.microsoft.com/office/drawing/2014/main" id="{D70F950A-06CD-2057-2BFD-F6698A26BBBC}"/>
              </a:ext>
            </a:extLst>
          </p:cNvPr>
          <p:cNvSpPr txBox="1"/>
          <p:nvPr/>
        </p:nvSpPr>
        <p:spPr>
          <a:xfrm>
            <a:off x="2686469" y="2848844"/>
            <a:ext cx="8451663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s-ES_tradnl" sz="2400">
                <a:ea typeface="Calibri"/>
                <a:cs typeface="Calibri"/>
              </a:rPr>
              <a:t>Screening del Cáncer de Próstata</a:t>
            </a:r>
          </a:p>
        </p:txBody>
      </p:sp>
      <p:sp>
        <p:nvSpPr>
          <p:cNvPr id="11" name="QuadreDeText 12">
            <a:extLst>
              <a:ext uri="{FF2B5EF4-FFF2-40B4-BE49-F238E27FC236}">
                <a16:creationId xmlns:a16="http://schemas.microsoft.com/office/drawing/2014/main" id="{279C0398-7F7F-3257-86B3-F6784E6B4474}"/>
              </a:ext>
            </a:extLst>
          </p:cNvPr>
          <p:cNvSpPr txBox="1"/>
          <p:nvPr/>
        </p:nvSpPr>
        <p:spPr>
          <a:xfrm>
            <a:off x="2101644" y="2900515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2.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2" name="CuadroTexto 6">
            <a:extLst>
              <a:ext uri="{FF2B5EF4-FFF2-40B4-BE49-F238E27FC236}">
                <a16:creationId xmlns:a16="http://schemas.microsoft.com/office/drawing/2014/main" id="{AD223E3D-C8AF-2CE2-13EE-7D5DBEB6FC19}"/>
              </a:ext>
            </a:extLst>
          </p:cNvPr>
          <p:cNvSpPr txBox="1"/>
          <p:nvPr/>
        </p:nvSpPr>
        <p:spPr>
          <a:xfrm>
            <a:off x="2674178" y="3844359"/>
            <a:ext cx="8341051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_tradnl" sz="2400">
                <a:ea typeface="Calibri"/>
                <a:cs typeface="Calibri"/>
              </a:rPr>
              <a:t>Diagnóstico del Cáncer de Próstata</a:t>
            </a:r>
          </a:p>
        </p:txBody>
      </p:sp>
      <p:sp>
        <p:nvSpPr>
          <p:cNvPr id="13" name="QuadreDeText 14">
            <a:extLst>
              <a:ext uri="{FF2B5EF4-FFF2-40B4-BE49-F238E27FC236}">
                <a16:creationId xmlns:a16="http://schemas.microsoft.com/office/drawing/2014/main" id="{BA40F708-9F64-2C4D-4F61-C60271BE981D}"/>
              </a:ext>
            </a:extLst>
          </p:cNvPr>
          <p:cNvSpPr txBox="1"/>
          <p:nvPr/>
        </p:nvSpPr>
        <p:spPr>
          <a:xfrm>
            <a:off x="2101643" y="393290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3.</a:t>
            </a:r>
            <a:endParaRPr lang="ca-ES" sz="20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70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C9E6-802F-E20F-0C72-5154FED82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6">
            <a:extLst>
              <a:ext uri="{FF2B5EF4-FFF2-40B4-BE49-F238E27FC236}">
                <a16:creationId xmlns:a16="http://schemas.microsoft.com/office/drawing/2014/main" id="{E9304A53-A0EF-AEFA-61BA-9993C3837C04}"/>
              </a:ext>
            </a:extLst>
          </p:cNvPr>
          <p:cNvSpPr txBox="1"/>
          <p:nvPr/>
        </p:nvSpPr>
        <p:spPr>
          <a:xfrm>
            <a:off x="2686471" y="2062264"/>
            <a:ext cx="615337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400">
                <a:ea typeface="Calibri"/>
                <a:cs typeface="Calibri"/>
              </a:rPr>
              <a:t>Epidemiología del Cáncer de Próstata</a:t>
            </a:r>
          </a:p>
        </p:txBody>
      </p:sp>
      <p:sp>
        <p:nvSpPr>
          <p:cNvPr id="9" name="QuadreDeText 5">
            <a:extLst>
              <a:ext uri="{FF2B5EF4-FFF2-40B4-BE49-F238E27FC236}">
                <a16:creationId xmlns:a16="http://schemas.microsoft.com/office/drawing/2014/main" id="{52199C6E-3D64-88B5-B4EA-2CC1270CAD45}"/>
              </a:ext>
            </a:extLst>
          </p:cNvPr>
          <p:cNvSpPr txBox="1"/>
          <p:nvPr/>
        </p:nvSpPr>
        <p:spPr>
          <a:xfrm>
            <a:off x="2113935" y="199103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1.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0" name="CuadroTexto 6">
            <a:extLst>
              <a:ext uri="{FF2B5EF4-FFF2-40B4-BE49-F238E27FC236}">
                <a16:creationId xmlns:a16="http://schemas.microsoft.com/office/drawing/2014/main" id="{D70F950A-06CD-2057-2BFD-F6698A26BBBC}"/>
              </a:ext>
            </a:extLst>
          </p:cNvPr>
          <p:cNvSpPr txBox="1"/>
          <p:nvPr/>
        </p:nvSpPr>
        <p:spPr>
          <a:xfrm>
            <a:off x="2686469" y="2848844"/>
            <a:ext cx="8451663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s-ES_tradnl" sz="2400">
                <a:ea typeface="Calibri"/>
                <a:cs typeface="Calibri"/>
              </a:rPr>
              <a:t>Screening del Cáncer de Próstata</a:t>
            </a:r>
          </a:p>
        </p:txBody>
      </p:sp>
      <p:sp>
        <p:nvSpPr>
          <p:cNvPr id="11" name="QuadreDeText 12">
            <a:extLst>
              <a:ext uri="{FF2B5EF4-FFF2-40B4-BE49-F238E27FC236}">
                <a16:creationId xmlns:a16="http://schemas.microsoft.com/office/drawing/2014/main" id="{279C0398-7F7F-3257-86B3-F6784E6B4474}"/>
              </a:ext>
            </a:extLst>
          </p:cNvPr>
          <p:cNvSpPr txBox="1"/>
          <p:nvPr/>
        </p:nvSpPr>
        <p:spPr>
          <a:xfrm>
            <a:off x="2101644" y="2900515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2.</a:t>
            </a:r>
            <a:endParaRPr lang="ca-ES" sz="2000" b="1">
              <a:solidFill>
                <a:srgbClr val="000000"/>
              </a:solidFill>
            </a:endParaRPr>
          </a:p>
        </p:txBody>
      </p:sp>
      <p:sp>
        <p:nvSpPr>
          <p:cNvPr id="12" name="CuadroTexto 6">
            <a:extLst>
              <a:ext uri="{FF2B5EF4-FFF2-40B4-BE49-F238E27FC236}">
                <a16:creationId xmlns:a16="http://schemas.microsoft.com/office/drawing/2014/main" id="{AD223E3D-C8AF-2CE2-13EE-7D5DBEB6FC19}"/>
              </a:ext>
            </a:extLst>
          </p:cNvPr>
          <p:cNvSpPr txBox="1"/>
          <p:nvPr/>
        </p:nvSpPr>
        <p:spPr>
          <a:xfrm>
            <a:off x="2674178" y="3844359"/>
            <a:ext cx="8341051" cy="589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_tradnl" sz="2400" b="1">
                <a:ea typeface="Calibri"/>
                <a:cs typeface="Calibri"/>
              </a:rPr>
              <a:t>Diagnóstico del Cáncer de Próstata</a:t>
            </a:r>
          </a:p>
        </p:txBody>
      </p:sp>
      <p:sp>
        <p:nvSpPr>
          <p:cNvPr id="13" name="QuadreDeText 14">
            <a:extLst>
              <a:ext uri="{FF2B5EF4-FFF2-40B4-BE49-F238E27FC236}">
                <a16:creationId xmlns:a16="http://schemas.microsoft.com/office/drawing/2014/main" id="{BA40F708-9F64-2C4D-4F61-C60271BE981D}"/>
              </a:ext>
            </a:extLst>
          </p:cNvPr>
          <p:cNvSpPr txBox="1"/>
          <p:nvPr/>
        </p:nvSpPr>
        <p:spPr>
          <a:xfrm>
            <a:off x="2101643" y="3932902"/>
            <a:ext cx="57764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3200" b="1">
                <a:solidFill>
                  <a:srgbClr val="000000"/>
                </a:solidFill>
                <a:ea typeface="Calibri"/>
                <a:cs typeface="Calibri"/>
              </a:rPr>
              <a:t>3.</a:t>
            </a:r>
            <a:endParaRPr lang="ca-ES" sz="20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38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Herramientas para el diagnóstico de </a:t>
            </a:r>
            <a:r>
              <a:rPr lang="es-ES" sz="2800" b="1" err="1">
                <a:solidFill>
                  <a:srgbClr val="002060"/>
                </a:solidFill>
                <a:ea typeface="Calibri Light"/>
                <a:cs typeface="Calibri Light"/>
              </a:rPr>
              <a:t>CaP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3" name="Rectángulo redondeado 6">
            <a:extLst>
              <a:ext uri="{FF2B5EF4-FFF2-40B4-BE49-F238E27FC236}">
                <a16:creationId xmlns:a16="http://schemas.microsoft.com/office/drawing/2014/main" id="{2A7896B1-B0BE-A018-8B85-FA6CF9F8F803}"/>
              </a:ext>
            </a:extLst>
          </p:cNvPr>
          <p:cNvSpPr/>
          <p:nvPr/>
        </p:nvSpPr>
        <p:spPr>
          <a:xfrm>
            <a:off x="337595" y="1730107"/>
            <a:ext cx="11516810" cy="2662177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19792099-C8AA-F94B-2B88-08343577FF83}"/>
              </a:ext>
            </a:extLst>
          </p:cNvPr>
          <p:cNvSpPr txBox="1"/>
          <p:nvPr/>
        </p:nvSpPr>
        <p:spPr>
          <a:xfrm>
            <a:off x="1491687" y="1884719"/>
            <a:ext cx="10129652" cy="23529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 b="1">
                <a:ea typeface="Calibri"/>
                <a:cs typeface="Calibri"/>
              </a:rPr>
              <a:t>PSA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 b="1">
                <a:ea typeface="Calibri"/>
                <a:cs typeface="Calibri"/>
              </a:rPr>
              <a:t>Tacto rectal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 b="1">
                <a:ea typeface="Calibri"/>
                <a:cs typeface="Calibri"/>
              </a:rPr>
              <a:t>Resonancia Magnética de próstata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>
                <a:ea typeface="Calibri"/>
                <a:cs typeface="Calibri"/>
              </a:rPr>
              <a:t>Calculadoras de estratificación de riesgo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>
                <a:ea typeface="Calibri"/>
                <a:cs typeface="Calibri"/>
              </a:rPr>
              <a:t>Biomarcadores en sangre y orina </a:t>
            </a:r>
          </a:p>
        </p:txBody>
      </p:sp>
      <p:pic>
        <p:nvPicPr>
          <p:cNvPr id="1028" name="Picture 4" descr="Dibujo de Herramientas de construcción para colorear | Dibujos para  colorear imprimir gratis">
            <a:extLst>
              <a:ext uri="{FF2B5EF4-FFF2-40B4-BE49-F238E27FC236}">
                <a16:creationId xmlns:a16="http://schemas.microsoft.com/office/drawing/2014/main" id="{C3256D60-7C75-3B63-64A1-0C1FE813A0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1" b="11824"/>
          <a:stretch/>
        </p:blipFill>
        <p:spPr bwMode="auto">
          <a:xfrm>
            <a:off x="527144" y="1974325"/>
            <a:ext cx="774994" cy="76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redondeado 6">
            <a:extLst>
              <a:ext uri="{FF2B5EF4-FFF2-40B4-BE49-F238E27FC236}">
                <a16:creationId xmlns:a16="http://schemas.microsoft.com/office/drawing/2014/main" id="{468AAB84-70A0-BFAA-F5AE-21418E741A9C}"/>
              </a:ext>
            </a:extLst>
          </p:cNvPr>
          <p:cNvSpPr/>
          <p:nvPr/>
        </p:nvSpPr>
        <p:spPr>
          <a:xfrm>
            <a:off x="337595" y="5052762"/>
            <a:ext cx="11516810" cy="797908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7FA9EBA-A265-CBC1-5321-AE08D8585F00}"/>
              </a:ext>
            </a:extLst>
          </p:cNvPr>
          <p:cNvSpPr txBox="1"/>
          <p:nvPr/>
        </p:nvSpPr>
        <p:spPr>
          <a:xfrm>
            <a:off x="1491687" y="5207373"/>
            <a:ext cx="10129652" cy="5062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2000" b="1">
                <a:ea typeface="Calibri"/>
                <a:cs typeface="Calibri"/>
              </a:rPr>
              <a:t>Biopsia de próstata</a:t>
            </a:r>
          </a:p>
        </p:txBody>
      </p:sp>
      <p:sp>
        <p:nvSpPr>
          <p:cNvPr id="6" name="Flecha abajo 5">
            <a:extLst>
              <a:ext uri="{FF2B5EF4-FFF2-40B4-BE49-F238E27FC236}">
                <a16:creationId xmlns:a16="http://schemas.microsoft.com/office/drawing/2014/main" id="{B2A63E79-4379-C627-D5F3-F7B8033C9A3D}"/>
              </a:ext>
            </a:extLst>
          </p:cNvPr>
          <p:cNvSpPr/>
          <p:nvPr/>
        </p:nvSpPr>
        <p:spPr>
          <a:xfrm>
            <a:off x="6479021" y="4409890"/>
            <a:ext cx="77492" cy="62661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31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PSA</a:t>
            </a:r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19792099-C8AA-F94B-2B88-08343577FF83}"/>
              </a:ext>
            </a:extLst>
          </p:cNvPr>
          <p:cNvSpPr txBox="1"/>
          <p:nvPr/>
        </p:nvSpPr>
        <p:spPr>
          <a:xfrm>
            <a:off x="450944" y="1668704"/>
            <a:ext cx="6554517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No tiene un claro valor de normalidad, acordado entre </a:t>
            </a:r>
            <a:r>
              <a:rPr lang="es-ES" sz="1600" b="1">
                <a:solidFill>
                  <a:srgbClr val="C00000"/>
                </a:solidFill>
                <a:ea typeface="Calibri"/>
                <a:cs typeface="Calibri"/>
              </a:rPr>
              <a:t>3-4</a:t>
            </a:r>
            <a:r>
              <a:rPr lang="es-ES" sz="1600" b="1">
                <a:ea typeface="Calibri"/>
                <a:cs typeface="Calibri"/>
              </a:rPr>
              <a:t>ng/</a:t>
            </a:r>
            <a:r>
              <a:rPr lang="es-ES" sz="1600" b="1" err="1">
                <a:ea typeface="Calibri"/>
                <a:cs typeface="Calibri"/>
              </a:rPr>
              <a:t>dL</a:t>
            </a:r>
            <a:r>
              <a:rPr lang="es-ES" sz="1600">
                <a:ea typeface="Calibri"/>
                <a:cs typeface="Calibri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s-ES" sz="1600" b="1">
                <a:ea typeface="Calibri"/>
                <a:cs typeface="Calibri"/>
              </a:rPr>
              <a:t>Alta sensibilidad, baja especificidad: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Infección urinaria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Manipulación urinaria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Eyaculación reciente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Variabilidad intraindividual +/- 15%. </a:t>
            </a:r>
          </a:p>
          <a:p>
            <a:pPr algn="just">
              <a:lnSpc>
                <a:spcPct val="150000"/>
              </a:lnSpc>
            </a:pPr>
            <a:r>
              <a:rPr lang="es-ES" sz="1600" b="1">
                <a:ea typeface="Calibri"/>
                <a:cs typeface="Calibri"/>
              </a:rPr>
              <a:t>Confirmar</a:t>
            </a:r>
            <a:r>
              <a:rPr lang="es-ES" sz="1600">
                <a:ea typeface="Calibri"/>
                <a:cs typeface="Calibri"/>
              </a:rPr>
              <a:t> su elevación </a:t>
            </a:r>
            <a:r>
              <a:rPr lang="es-ES" sz="1600" b="1">
                <a:ea typeface="Calibri"/>
                <a:cs typeface="Calibri"/>
              </a:rPr>
              <a:t>con una 2a medición </a:t>
            </a:r>
            <a:r>
              <a:rPr lang="es-ES" sz="1600">
                <a:ea typeface="Calibri"/>
                <a:cs typeface="Calibri"/>
              </a:rPr>
              <a:t>separada mínimo 4 semanas.</a:t>
            </a: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Producción depende de los niveles de testosterona.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48EEFF5-11E4-DAA9-4BC6-A29F30C5D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104" y="1824995"/>
            <a:ext cx="5186539" cy="278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11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2B8BF-2099-561B-E1D4-580485473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EA3C05DB-FBBF-4405-2F9D-DC7B6E7C8E3F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PSA, ¿es un buen marcador tumoral?</a:t>
            </a:r>
          </a:p>
        </p:txBody>
      </p:sp>
      <p:pic>
        <p:nvPicPr>
          <p:cNvPr id="8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0392901B-0D9D-3BF0-4830-8C89D4AD7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09" t="10165" r="9842" b="6593"/>
          <a:stretch/>
        </p:blipFill>
        <p:spPr>
          <a:xfrm>
            <a:off x="4430242" y="2560928"/>
            <a:ext cx="3325310" cy="3004082"/>
          </a:xfrm>
          <a:prstGeom prst="rect">
            <a:avLst/>
          </a:prstGeom>
        </p:spPr>
      </p:pic>
      <p:pic>
        <p:nvPicPr>
          <p:cNvPr id="17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5502A7E2-FAAC-759E-1091-2D46E773B4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5380"/>
          <a:stretch/>
        </p:blipFill>
        <p:spPr>
          <a:xfrm>
            <a:off x="9825619" y="1688074"/>
            <a:ext cx="895799" cy="866620"/>
          </a:xfrm>
          <a:prstGeom prst="ellipse">
            <a:avLst/>
          </a:prstGeom>
        </p:spPr>
      </p:pic>
      <p:pic>
        <p:nvPicPr>
          <p:cNvPr id="19" name="Imagen 8" descr="Icono&#10;&#10;El contenido generado por IA puede ser incorrecto.">
            <a:extLst>
              <a:ext uri="{FF2B5EF4-FFF2-40B4-BE49-F238E27FC236}">
                <a16:creationId xmlns:a16="http://schemas.microsoft.com/office/drawing/2014/main" id="{E11CD5C0-0554-99C1-97C8-466971E148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618" t="4876" r="6997" b="4161"/>
          <a:stretch/>
        </p:blipFill>
        <p:spPr>
          <a:xfrm>
            <a:off x="2024215" y="1738526"/>
            <a:ext cx="906815" cy="840749"/>
          </a:xfrm>
          <a:prstGeom prst="ellipse">
            <a:avLst/>
          </a:prstGeom>
        </p:spPr>
      </p:pic>
      <p:sp>
        <p:nvSpPr>
          <p:cNvPr id="21" name="CuadroTexto 9">
            <a:extLst>
              <a:ext uri="{FF2B5EF4-FFF2-40B4-BE49-F238E27FC236}">
                <a16:creationId xmlns:a16="http://schemas.microsoft.com/office/drawing/2014/main" id="{FF777482-2DBA-843F-630C-46275FF754F6}"/>
              </a:ext>
            </a:extLst>
          </p:cNvPr>
          <p:cNvSpPr txBox="1"/>
          <p:nvPr/>
        </p:nvSpPr>
        <p:spPr>
          <a:xfrm>
            <a:off x="597307" y="3025447"/>
            <a:ext cx="3761772" cy="25423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Falsos positivos PSA (baja especificidad)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Sobrediagnóstico </a:t>
            </a:r>
            <a:r>
              <a:rPr lang="es-ES" err="1">
                <a:latin typeface="Calibri"/>
                <a:ea typeface="Calibri"/>
                <a:cs typeface="Calibri"/>
              </a:rPr>
              <a:t>CaP</a:t>
            </a:r>
            <a:r>
              <a:rPr lang="es-ES">
                <a:latin typeface="Calibri"/>
                <a:ea typeface="Calibri"/>
                <a:cs typeface="Calibri"/>
              </a:rPr>
              <a:t> bajo riesgo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Sobretratamiento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No beneficio en supervivencia global o </a:t>
            </a:r>
            <a:r>
              <a:rPr lang="es-ES" err="1">
                <a:latin typeface="Calibri"/>
                <a:ea typeface="Calibri"/>
                <a:cs typeface="Calibri"/>
              </a:rPr>
              <a:t>CaP</a:t>
            </a:r>
            <a:r>
              <a:rPr lang="es-ES">
                <a:latin typeface="Calibri"/>
                <a:ea typeface="Calibri"/>
                <a:cs typeface="Calibri"/>
              </a:rPr>
              <a:t> específica</a:t>
            </a:r>
          </a:p>
        </p:txBody>
      </p:sp>
      <p:sp>
        <p:nvSpPr>
          <p:cNvPr id="25" name="CuadroTexto 10">
            <a:extLst>
              <a:ext uri="{FF2B5EF4-FFF2-40B4-BE49-F238E27FC236}">
                <a16:creationId xmlns:a16="http://schemas.microsoft.com/office/drawing/2014/main" id="{0868375F-8F10-F37B-1DFE-27EAB50CC87D}"/>
              </a:ext>
            </a:extLst>
          </p:cNvPr>
          <p:cNvSpPr txBox="1"/>
          <p:nvPr/>
        </p:nvSpPr>
        <p:spPr>
          <a:xfrm>
            <a:off x="8250794" y="3418738"/>
            <a:ext cx="3805169" cy="12958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Detección precoz </a:t>
            </a:r>
            <a:r>
              <a:rPr lang="es-ES" err="1">
                <a:latin typeface="Calibri"/>
                <a:ea typeface="Calibri"/>
                <a:cs typeface="Calibri"/>
              </a:rPr>
              <a:t>CaP</a:t>
            </a:r>
            <a:endParaRPr lang="es-ES">
              <a:latin typeface="Calibri"/>
              <a:ea typeface="Calibri"/>
              <a:cs typeface="Calibri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Reducir diagnóstico </a:t>
            </a:r>
            <a:r>
              <a:rPr lang="es-ES" err="1">
                <a:latin typeface="Calibri"/>
                <a:ea typeface="Calibri"/>
                <a:cs typeface="Calibri"/>
              </a:rPr>
              <a:t>CaP</a:t>
            </a:r>
            <a:r>
              <a:rPr lang="es-ES">
                <a:latin typeface="Calibri"/>
                <a:ea typeface="Calibri"/>
                <a:cs typeface="Calibri"/>
              </a:rPr>
              <a:t> avanzados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">
                <a:latin typeface="Calibri"/>
                <a:ea typeface="Calibri"/>
                <a:cs typeface="Calibri"/>
              </a:rPr>
              <a:t>Reducción mortalidad (</a:t>
            </a:r>
            <a:r>
              <a:rPr lang="es-ES" b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?</a:t>
            </a:r>
            <a:r>
              <a:rPr lang="es-ES">
                <a:latin typeface="Calibri"/>
                <a:ea typeface="Calibri"/>
                <a:cs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94678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Resonancia Magnética de Próstata</a:t>
            </a:r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19792099-C8AA-F94B-2B88-08343577FF83}"/>
              </a:ext>
            </a:extLst>
          </p:cNvPr>
          <p:cNvSpPr txBox="1"/>
          <p:nvPr/>
        </p:nvSpPr>
        <p:spPr>
          <a:xfrm>
            <a:off x="496278" y="1682395"/>
            <a:ext cx="6554517" cy="33781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Solicitar ante PSA&gt;</a:t>
            </a:r>
            <a:r>
              <a:rPr lang="es-ES" sz="1600" b="1">
                <a:solidFill>
                  <a:srgbClr val="C00000"/>
                </a:solidFill>
                <a:ea typeface="Calibri"/>
                <a:cs typeface="Calibri"/>
              </a:rPr>
              <a:t>3</a:t>
            </a:r>
            <a:r>
              <a:rPr lang="es-ES" sz="1600" b="1">
                <a:solidFill>
                  <a:srgbClr val="000000"/>
                </a:solidFill>
                <a:ea typeface="Calibri"/>
                <a:cs typeface="Calibri"/>
              </a:rPr>
              <a:t>ng</a:t>
            </a:r>
            <a:r>
              <a:rPr lang="es-ES" sz="1600" b="1">
                <a:ea typeface="Calibri"/>
                <a:cs typeface="Calibri"/>
              </a:rPr>
              <a:t>/dL </a:t>
            </a:r>
            <a:r>
              <a:rPr lang="es-ES" sz="1600">
                <a:ea typeface="Calibri"/>
                <a:cs typeface="Calibri"/>
              </a:rPr>
              <a:t>y/o TR sospechoso.</a:t>
            </a: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Orienta el riesgo de cáncer de próstata: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Sensibilidad: 91% ISUP </a:t>
            </a:r>
            <a:r>
              <a:rPr lang="es-ES" sz="1600" b="0" i="0" u="none" strike="noStrike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≥2.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Especificidad: 37% ISUP </a:t>
            </a:r>
            <a:r>
              <a:rPr lang="es-ES" sz="1600" b="0" i="0" u="none" strike="noStrike">
                <a:solidFill>
                  <a:srgbClr val="15244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≥2.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b="1">
                <a:solidFill>
                  <a:srgbClr val="1524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Excelente VPN</a:t>
            </a:r>
            <a:r>
              <a:rPr lang="es-ES" sz="1600">
                <a:solidFill>
                  <a:srgbClr val="1524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.</a:t>
            </a:r>
            <a:endParaRPr lang="es-ES" sz="160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Escala  </a:t>
            </a:r>
            <a:r>
              <a:rPr lang="es-ES" sz="1600" err="1">
                <a:ea typeface="Calibri"/>
                <a:cs typeface="Calibri"/>
              </a:rPr>
              <a:t>Prostate</a:t>
            </a:r>
            <a:r>
              <a:rPr lang="es-ES" sz="1600">
                <a:ea typeface="Calibri"/>
                <a:cs typeface="Calibri"/>
              </a:rPr>
              <a:t> </a:t>
            </a:r>
            <a:r>
              <a:rPr lang="es-ES" sz="1600" err="1">
                <a:ea typeface="Calibri"/>
                <a:cs typeface="Calibri"/>
              </a:rPr>
              <a:t>Imaging-Reporting</a:t>
            </a:r>
            <a:r>
              <a:rPr lang="es-ES" sz="1600">
                <a:ea typeface="Calibri"/>
                <a:cs typeface="Calibri"/>
              </a:rPr>
              <a:t> and Data </a:t>
            </a:r>
            <a:r>
              <a:rPr lang="es-ES" sz="1600" err="1">
                <a:ea typeface="Calibri"/>
                <a:cs typeface="Calibri"/>
              </a:rPr>
              <a:t>System</a:t>
            </a:r>
            <a:r>
              <a:rPr lang="es-ES" sz="1600">
                <a:ea typeface="Calibri"/>
                <a:cs typeface="Calibri"/>
              </a:rPr>
              <a:t> (</a:t>
            </a:r>
            <a:r>
              <a:rPr lang="es-ES" sz="1600" b="1">
                <a:ea typeface="Calibri"/>
                <a:cs typeface="Calibri"/>
              </a:rPr>
              <a:t>PI-RADS</a:t>
            </a:r>
            <a:r>
              <a:rPr lang="es-ES" sz="1600">
                <a:ea typeface="Calibri"/>
                <a:cs typeface="Calibri"/>
              </a:rPr>
              <a:t>):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T2-weighted (T2W)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Difusión (DWI)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>
                <a:ea typeface="Calibri"/>
                <a:cs typeface="Calibri"/>
              </a:rPr>
              <a:t>Secuencia dinámica </a:t>
            </a:r>
            <a:r>
              <a:rPr lang="es-ES" sz="1600" err="1">
                <a:ea typeface="Calibri"/>
                <a:cs typeface="Calibri"/>
              </a:rPr>
              <a:t>post-contraste</a:t>
            </a:r>
            <a:r>
              <a:rPr lang="es-ES" sz="1600">
                <a:ea typeface="Calibri"/>
                <a:cs typeface="Calibri"/>
              </a:rPr>
              <a:t> (DCE) </a:t>
            </a:r>
            <a:r>
              <a:rPr lang="es-ES" sz="1600" err="1">
                <a:ea typeface="Calibri"/>
                <a:cs typeface="Calibri"/>
              </a:rPr>
              <a:t>imaging</a:t>
            </a:r>
            <a:endParaRPr lang="es-ES" sz="1600">
              <a:ea typeface="Calibri"/>
              <a:cs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83E5D8A-CAFF-C1A7-50F5-9224476F2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693" y="2315258"/>
            <a:ext cx="4857288" cy="2227484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BD609EAE-111D-5E3D-556A-5E44411BD39A}"/>
              </a:ext>
            </a:extLst>
          </p:cNvPr>
          <p:cNvSpPr/>
          <p:nvPr/>
        </p:nvSpPr>
        <p:spPr>
          <a:xfrm>
            <a:off x="6602693" y="3429000"/>
            <a:ext cx="4857288" cy="101079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608CFA2-43FA-2DB4-1F01-950BD72F6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243" y="4593567"/>
            <a:ext cx="1712983" cy="123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D8E9E052-9F62-545B-6507-A373881C10A3}"/>
              </a:ext>
            </a:extLst>
          </p:cNvPr>
          <p:cNvGrpSpPr/>
          <p:nvPr/>
        </p:nvGrpSpPr>
        <p:grpSpPr>
          <a:xfrm>
            <a:off x="496278" y="5333773"/>
            <a:ext cx="7772400" cy="494150"/>
            <a:chOff x="496278" y="5333773"/>
            <a:chExt cx="7772400" cy="494150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F9404F31-6070-8428-3F99-B0B014DC8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278" y="5333773"/>
              <a:ext cx="7772400" cy="494150"/>
            </a:xfrm>
            <a:prstGeom prst="rect">
              <a:avLst/>
            </a:prstGeom>
          </p:spPr>
        </p:pic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DC80419B-0EE3-B3CE-C40D-F257F9DACEB4}"/>
                </a:ext>
              </a:extLst>
            </p:cNvPr>
            <p:cNvSpPr/>
            <p:nvPr/>
          </p:nvSpPr>
          <p:spPr>
            <a:xfrm>
              <a:off x="6786390" y="5395000"/>
              <a:ext cx="738130" cy="371696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760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Resonancia Magnética de Próstata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42797B8-458E-9C2B-3CCC-DC6D2717F3DD}"/>
              </a:ext>
            </a:extLst>
          </p:cNvPr>
          <p:cNvGrpSpPr/>
          <p:nvPr/>
        </p:nvGrpSpPr>
        <p:grpSpPr>
          <a:xfrm>
            <a:off x="7166391" y="1663971"/>
            <a:ext cx="3759166" cy="3525758"/>
            <a:chOff x="831930" y="1664139"/>
            <a:chExt cx="3759166" cy="3525758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6FB5FDE2-D7C2-642A-709B-2EC8AEB0D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1930" y="1664139"/>
              <a:ext cx="3759166" cy="2253301"/>
            </a:xfrm>
            <a:prstGeom prst="rect">
              <a:avLst/>
            </a:prstGeom>
          </p:spPr>
        </p:pic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95017972-EA2C-390D-6CCD-459F0C3A1946}"/>
                </a:ext>
              </a:extLst>
            </p:cNvPr>
            <p:cNvSpPr txBox="1"/>
            <p:nvPr/>
          </p:nvSpPr>
          <p:spPr>
            <a:xfrm>
              <a:off x="831930" y="4358900"/>
              <a:ext cx="3759166" cy="830997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>
                <a:buFont typeface="Courier New" panose="02070309020205020404" pitchFamily="49" charset="0"/>
                <a:buChar char="o"/>
              </a:pPr>
              <a:r>
                <a:rPr lang="es-ES_tradnl" sz="1600"/>
                <a:t>Hipointensa</a:t>
              </a:r>
            </a:p>
            <a:p>
              <a:pPr marL="285750" indent="-285750">
                <a:buFont typeface="Courier New" panose="02070309020205020404" pitchFamily="49" charset="0"/>
                <a:buChar char="o"/>
              </a:pPr>
              <a:r>
                <a:rPr lang="es-ES_tradnl" sz="1600"/>
                <a:t>Restringe en difusión</a:t>
              </a:r>
            </a:p>
            <a:p>
              <a:pPr marL="285750" indent="-285750">
                <a:buFont typeface="Courier New" panose="02070309020205020404" pitchFamily="49" charset="0"/>
                <a:buChar char="o"/>
              </a:pPr>
              <a:r>
                <a:rPr lang="es-ES_tradnl" sz="1600"/>
                <a:t>Captación precoz e intensa contraste. </a:t>
              </a:r>
            </a:p>
          </p:txBody>
        </p:sp>
        <p:cxnSp>
          <p:nvCxnSpPr>
            <p:cNvPr id="7" name="Conector recto de flecha 6">
              <a:extLst>
                <a:ext uri="{FF2B5EF4-FFF2-40B4-BE49-F238E27FC236}">
                  <a16:creationId xmlns:a16="http://schemas.microsoft.com/office/drawing/2014/main" id="{5AFF6AEC-4D91-BCA7-EFDD-4E1B6F5F80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72846" y="3806195"/>
              <a:ext cx="0" cy="55270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0A5087AE-659E-BCEF-90AB-371F486C9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009" y="1602503"/>
            <a:ext cx="4158651" cy="440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74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Resonancia Magnética de Próstata &amp; Densidad de PSA (D-PSA)</a:t>
            </a:r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19792099-C8AA-F94B-2B88-08343577FF83}"/>
              </a:ext>
            </a:extLst>
          </p:cNvPr>
          <p:cNvSpPr txBox="1"/>
          <p:nvPr/>
        </p:nvSpPr>
        <p:spPr>
          <a:xfrm>
            <a:off x="496278" y="1682395"/>
            <a:ext cx="11199444" cy="48554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D-PSA &amp; RM de próstata son factores </a:t>
            </a:r>
            <a:r>
              <a:rPr lang="es-ES" sz="1600" b="1">
                <a:ea typeface="Calibri"/>
                <a:cs typeface="Calibri"/>
              </a:rPr>
              <a:t>predictores independientes </a:t>
            </a:r>
            <a:r>
              <a:rPr lang="es-ES" sz="1600">
                <a:ea typeface="Calibri"/>
                <a:cs typeface="Calibri"/>
              </a:rPr>
              <a:t>de </a:t>
            </a:r>
            <a:r>
              <a:rPr lang="es-ES" sz="1600" err="1">
                <a:ea typeface="Calibri"/>
                <a:cs typeface="Calibri"/>
              </a:rPr>
              <a:t>CaP</a:t>
            </a:r>
            <a:r>
              <a:rPr lang="es-ES" sz="1600">
                <a:ea typeface="Calibri"/>
                <a:cs typeface="Calibri"/>
              </a:rPr>
              <a:t> clínicamente significativo (</a:t>
            </a:r>
            <a:r>
              <a:rPr lang="es-ES" sz="1600" err="1">
                <a:ea typeface="Calibri"/>
                <a:cs typeface="Calibri"/>
              </a:rPr>
              <a:t>csCaP</a:t>
            </a:r>
            <a:r>
              <a:rPr lang="es-ES" sz="1600">
                <a:ea typeface="Calibri"/>
                <a:cs typeface="Calibri"/>
              </a:rPr>
              <a:t>).</a:t>
            </a: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D-PSA</a:t>
            </a: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*Ejemplo: D-PSA &gt;0,15-0,20 ng/</a:t>
            </a:r>
            <a:r>
              <a:rPr lang="es-ES" sz="1600" err="1">
                <a:ea typeface="Calibri"/>
                <a:cs typeface="Calibri"/>
              </a:rPr>
              <a:t>dL</a:t>
            </a:r>
            <a:r>
              <a:rPr lang="es-ES" sz="1600">
                <a:ea typeface="Calibri"/>
                <a:cs typeface="Calibri"/>
              </a:rPr>
              <a:t>/</a:t>
            </a:r>
            <a:r>
              <a:rPr lang="es-ES" sz="1600" err="1">
                <a:ea typeface="Calibri"/>
                <a:cs typeface="Calibri"/>
              </a:rPr>
              <a:t>cc</a:t>
            </a:r>
            <a:r>
              <a:rPr lang="es-ES" sz="1600">
                <a:ea typeface="Calibri"/>
                <a:cs typeface="Calibri"/>
              </a:rPr>
              <a:t> y RM negativa </a:t>
            </a: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  <a:sym typeface="Wingdings" pitchFamily="2" charset="2"/>
              </a:rPr>
              <a:t>                    Riesgo hasta 27-40% ISUP ≥ 2. </a:t>
            </a: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endParaRPr lang="es-ES" sz="1600">
              <a:ea typeface="Calibri"/>
              <a:cs typeface="Calibri"/>
            </a:endParaRPr>
          </a:p>
          <a:p>
            <a:pPr algn="just">
              <a:lnSpc>
                <a:spcPct val="150000"/>
              </a:lnSpc>
            </a:pPr>
            <a:r>
              <a:rPr lang="es-ES" sz="1600">
                <a:ea typeface="Calibri"/>
                <a:cs typeface="Calibri"/>
              </a:rPr>
              <a:t> 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9E170F8-3748-D877-8470-CD07BF51208D}"/>
              </a:ext>
            </a:extLst>
          </p:cNvPr>
          <p:cNvSpPr txBox="1"/>
          <p:nvPr/>
        </p:nvSpPr>
        <p:spPr>
          <a:xfrm>
            <a:off x="1503959" y="2202409"/>
            <a:ext cx="3759166" cy="15315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_tradnl" sz="1600"/>
              <a:t>Bajo riesgo: &lt;0,10ng/</a:t>
            </a:r>
            <a:r>
              <a:rPr lang="es-ES_tradnl" sz="1600" err="1"/>
              <a:t>dL</a:t>
            </a:r>
            <a:r>
              <a:rPr lang="es-ES_tradnl" sz="1600"/>
              <a:t>/</a:t>
            </a:r>
            <a:r>
              <a:rPr lang="es-ES_tradnl" sz="1600" err="1"/>
              <a:t>cc</a:t>
            </a:r>
            <a:endParaRPr lang="es-ES_tradnl" sz="1600"/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_tradnl" sz="1600"/>
              <a:t>Intermedio bajo: 0,10-0,15 ng/</a:t>
            </a:r>
            <a:r>
              <a:rPr lang="es-ES_tradnl" sz="1600" err="1"/>
              <a:t>dL</a:t>
            </a:r>
            <a:r>
              <a:rPr lang="es-ES_tradnl" sz="1600"/>
              <a:t>/</a:t>
            </a:r>
            <a:r>
              <a:rPr lang="es-ES_tradnl" sz="1600" err="1"/>
              <a:t>cc</a:t>
            </a:r>
            <a:endParaRPr lang="es-ES_tradnl" sz="1600"/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_tradnl" sz="1600"/>
              <a:t>Intermedio alto: </a:t>
            </a:r>
            <a:r>
              <a:rPr lang="es-ES_tradnl" sz="1600" b="1">
                <a:solidFill>
                  <a:srgbClr val="C00000"/>
                </a:solidFill>
              </a:rPr>
              <a:t>0,15</a:t>
            </a:r>
            <a:r>
              <a:rPr lang="es-ES_tradnl" sz="1600" b="1"/>
              <a:t>—</a:t>
            </a:r>
            <a:r>
              <a:rPr lang="es-ES_tradnl" sz="1600" b="1">
                <a:solidFill>
                  <a:srgbClr val="C00000"/>
                </a:solidFill>
              </a:rPr>
              <a:t>0,2</a:t>
            </a:r>
            <a:r>
              <a:rPr lang="es-ES_tradnl" sz="1600"/>
              <a:t> ng/</a:t>
            </a:r>
            <a:r>
              <a:rPr lang="es-ES_tradnl" sz="1600" err="1"/>
              <a:t>dL</a:t>
            </a:r>
            <a:r>
              <a:rPr lang="es-ES_tradnl" sz="1600"/>
              <a:t>/</a:t>
            </a:r>
            <a:r>
              <a:rPr lang="es-ES_tradnl" sz="1600" err="1"/>
              <a:t>cc</a:t>
            </a:r>
            <a:endParaRPr lang="es-ES_tradnl" sz="1600"/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s-ES_tradnl" sz="1600"/>
              <a:t>Alto: &gt;0,2 ng/</a:t>
            </a:r>
            <a:r>
              <a:rPr lang="es-ES_tradnl" sz="1600" err="1"/>
              <a:t>dL</a:t>
            </a:r>
            <a:r>
              <a:rPr lang="es-ES_tradnl" sz="1600"/>
              <a:t>/</a:t>
            </a:r>
            <a:r>
              <a:rPr lang="es-ES_tradnl" sz="1600" err="1"/>
              <a:t>cc.</a:t>
            </a:r>
            <a:endParaRPr lang="es-ES_tradnl" sz="1600"/>
          </a:p>
        </p:txBody>
      </p:sp>
      <p:sp>
        <p:nvSpPr>
          <p:cNvPr id="3" name="Abrir llave 2">
            <a:extLst>
              <a:ext uri="{FF2B5EF4-FFF2-40B4-BE49-F238E27FC236}">
                <a16:creationId xmlns:a16="http://schemas.microsoft.com/office/drawing/2014/main" id="{9C31869A-4C38-A012-C5CA-752D14E76196}"/>
              </a:ext>
            </a:extLst>
          </p:cNvPr>
          <p:cNvSpPr/>
          <p:nvPr/>
        </p:nvSpPr>
        <p:spPr>
          <a:xfrm>
            <a:off x="1211855" y="2384670"/>
            <a:ext cx="292104" cy="13255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6BFE12FE-9DB1-F187-D28A-F25ACCB86780}"/>
              </a:ext>
            </a:extLst>
          </p:cNvPr>
          <p:cNvGrpSpPr/>
          <p:nvPr/>
        </p:nvGrpSpPr>
        <p:grpSpPr>
          <a:xfrm>
            <a:off x="5664957" y="2213427"/>
            <a:ext cx="5872248" cy="3705625"/>
            <a:chOff x="4325039" y="1817350"/>
            <a:chExt cx="7783417" cy="4888139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5EBBDE4F-4889-3C87-1770-8CDD7D645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5039" y="1817350"/>
              <a:ext cx="7772400" cy="14772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E371E89-8F4A-9385-82AD-C4584B88D1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5055"/>
            <a:stretch/>
          </p:blipFill>
          <p:spPr>
            <a:xfrm>
              <a:off x="7368493" y="3286873"/>
              <a:ext cx="4739963" cy="866674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2B7518B5-0206-CC58-FECD-6BA3A77D9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25039" y="4131513"/>
              <a:ext cx="7772400" cy="2573976"/>
            </a:xfrm>
            <a:prstGeom prst="rect">
              <a:avLst/>
            </a:prstGeom>
          </p:spPr>
        </p:pic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DFF72968-40BE-A4F6-F701-23346B1272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25039" y="3248065"/>
              <a:ext cx="18288" cy="905482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B3A431C-D256-63B8-F7DA-5B1C0E145BE5}"/>
              </a:ext>
            </a:extLst>
          </p:cNvPr>
          <p:cNvSpPr txBox="1"/>
          <p:nvPr/>
        </p:nvSpPr>
        <p:spPr>
          <a:xfrm>
            <a:off x="5678754" y="5903478"/>
            <a:ext cx="58501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b="0" u="none" strike="noStrike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EAU 2025 - </a:t>
            </a:r>
            <a:r>
              <a:rPr lang="es-ES" sz="900" b="0" u="none" strike="noStrike" err="1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Schoots</a:t>
            </a:r>
            <a:r>
              <a:rPr lang="es-ES" sz="900" b="0" u="none" strike="noStrike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, IG and </a:t>
            </a:r>
            <a:r>
              <a:rPr lang="es-ES" sz="900" b="0" u="none" strike="noStrike" err="1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Padhani</a:t>
            </a:r>
            <a:r>
              <a:rPr lang="es-ES" sz="900" b="0" u="none" strike="noStrike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 AR. BJU </a:t>
            </a:r>
            <a:r>
              <a:rPr lang="es-ES" sz="900" b="0" u="none" strike="noStrike" err="1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Int</a:t>
            </a:r>
            <a:r>
              <a:rPr lang="es-ES" sz="900" b="0" u="none" strike="noStrike">
                <a:solidFill>
                  <a:srgbClr val="152443"/>
                </a:solidFill>
                <a:effectLst/>
                <a:latin typeface="Calibri"/>
                <a:ea typeface="Calibri"/>
                <a:cs typeface="Calibri"/>
              </a:rPr>
              <a:t> 2021 127(2):175. </a:t>
            </a:r>
            <a:endParaRPr lang="en-US" sz="900" b="1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98781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Resonancia Magnética de Próstata &amp; Densidad de PSA (D-PSA)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0F0B46C-9EAA-145D-FB50-BF62D632BB4C}"/>
              </a:ext>
            </a:extLst>
          </p:cNvPr>
          <p:cNvGrpSpPr/>
          <p:nvPr/>
        </p:nvGrpSpPr>
        <p:grpSpPr>
          <a:xfrm>
            <a:off x="1804759" y="2257283"/>
            <a:ext cx="8582481" cy="1984209"/>
            <a:chOff x="1804759" y="2257283"/>
            <a:chExt cx="8582481" cy="1984209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04AA8E74-7D68-2A40-09F9-6635C26C9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2164"/>
            <a:stretch/>
          </p:blipFill>
          <p:spPr>
            <a:xfrm>
              <a:off x="1804759" y="2257283"/>
              <a:ext cx="8582481" cy="1984209"/>
            </a:xfrm>
            <a:prstGeom prst="rect">
              <a:avLst/>
            </a:prstGeom>
          </p:spPr>
        </p:pic>
        <p:sp>
          <p:nvSpPr>
            <p:cNvPr id="2" name="Rectángulo 1">
              <a:extLst>
                <a:ext uri="{FF2B5EF4-FFF2-40B4-BE49-F238E27FC236}">
                  <a16:creationId xmlns:a16="http://schemas.microsoft.com/office/drawing/2014/main" id="{54B2D820-1B1A-3786-4152-206B615B9A40}"/>
                </a:ext>
              </a:extLst>
            </p:cNvPr>
            <p:cNvSpPr/>
            <p:nvPr/>
          </p:nvSpPr>
          <p:spPr>
            <a:xfrm>
              <a:off x="2393244" y="2404533"/>
              <a:ext cx="4572000" cy="27093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0F2ABBCC-4A2A-5F66-FEDF-9616EC71D957}"/>
                </a:ext>
              </a:extLst>
            </p:cNvPr>
            <p:cNvSpPr/>
            <p:nvPr/>
          </p:nvSpPr>
          <p:spPr>
            <a:xfrm>
              <a:off x="6462889" y="2675467"/>
              <a:ext cx="1416756" cy="27093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E0295490-B952-8164-78E0-7D9A2EAEFCC8}"/>
                </a:ext>
              </a:extLst>
            </p:cNvPr>
            <p:cNvSpPr/>
            <p:nvPr/>
          </p:nvSpPr>
          <p:spPr>
            <a:xfrm>
              <a:off x="6784622" y="3640666"/>
              <a:ext cx="1416756" cy="27093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C077DD4B-AE8E-7E91-FA1C-86240CDBF4DF}"/>
                </a:ext>
              </a:extLst>
            </p:cNvPr>
            <p:cNvSpPr/>
            <p:nvPr/>
          </p:nvSpPr>
          <p:spPr>
            <a:xfrm>
              <a:off x="3764844" y="3358444"/>
              <a:ext cx="3606800" cy="270934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401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Otras herramientas para apoyar la decisión de biopsia prostática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82368C99-7BF6-DC7E-E6F7-4684CED75D00}"/>
              </a:ext>
            </a:extLst>
          </p:cNvPr>
          <p:cNvGrpSpPr/>
          <p:nvPr/>
        </p:nvGrpSpPr>
        <p:grpSpPr>
          <a:xfrm>
            <a:off x="2145734" y="2497510"/>
            <a:ext cx="7900531" cy="1554374"/>
            <a:chOff x="2145734" y="2497510"/>
            <a:chExt cx="7900531" cy="1554374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FE2B9F35-923A-3851-B80B-7700F7FBFF23}"/>
                </a:ext>
              </a:extLst>
            </p:cNvPr>
            <p:cNvGrpSpPr/>
            <p:nvPr/>
          </p:nvGrpSpPr>
          <p:grpSpPr>
            <a:xfrm>
              <a:off x="2145734" y="2497510"/>
              <a:ext cx="7900531" cy="1554374"/>
              <a:chOff x="1537049" y="3829467"/>
              <a:chExt cx="7900531" cy="1554374"/>
            </a:xfrm>
          </p:grpSpPr>
          <p:pic>
            <p:nvPicPr>
              <p:cNvPr id="9" name="Imagen 8">
                <a:extLst>
                  <a:ext uri="{FF2B5EF4-FFF2-40B4-BE49-F238E27FC236}">
                    <a16:creationId xmlns:a16="http://schemas.microsoft.com/office/drawing/2014/main" id="{1401F006-C3E8-31ED-2567-62FBE991E0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70005" r="-1649"/>
              <a:stretch/>
            </p:blipFill>
            <p:spPr>
              <a:xfrm>
                <a:off x="1537049" y="4347148"/>
                <a:ext cx="7900531" cy="1036693"/>
              </a:xfrm>
              <a:prstGeom prst="rect">
                <a:avLst/>
              </a:prstGeom>
            </p:spPr>
          </p:pic>
          <p:pic>
            <p:nvPicPr>
              <p:cNvPr id="10" name="Imagen 9">
                <a:extLst>
                  <a:ext uri="{FF2B5EF4-FFF2-40B4-BE49-F238E27FC236}">
                    <a16:creationId xmlns:a16="http://schemas.microsoft.com/office/drawing/2014/main" id="{8E8F16B0-151B-AA1F-A81F-3339CE5D8FE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85022"/>
              <a:stretch/>
            </p:blipFill>
            <p:spPr>
              <a:xfrm>
                <a:off x="1537049" y="3829467"/>
                <a:ext cx="7772400" cy="517681"/>
              </a:xfrm>
              <a:prstGeom prst="rect">
                <a:avLst/>
              </a:prstGeom>
            </p:spPr>
          </p:pic>
        </p:grp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564A09B1-88F2-4C87-9DEF-5803116EF053}"/>
                </a:ext>
              </a:extLst>
            </p:cNvPr>
            <p:cNvSpPr/>
            <p:nvPr/>
          </p:nvSpPr>
          <p:spPr>
            <a:xfrm>
              <a:off x="8416886" y="3057304"/>
              <a:ext cx="738130" cy="371696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4213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1781A-16DD-CCD0-0FCB-4B3DE9F44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C9F4FEF9-26F9-1AC4-CA2D-14FE4F7C59E2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ea typeface="Calibri Light"/>
                <a:cs typeface="Calibri Light"/>
              </a:rPr>
              <a:t>Otras herramientas para apoyar la decisión de biopsia prostática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A624E7B-7124-B349-4AA4-E00F1DE33E17}"/>
              </a:ext>
            </a:extLst>
          </p:cNvPr>
          <p:cNvSpPr txBox="1"/>
          <p:nvPr/>
        </p:nvSpPr>
        <p:spPr>
          <a:xfrm>
            <a:off x="496278" y="1462097"/>
            <a:ext cx="11479057" cy="1533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Calculadores de riesgo: </a:t>
            </a:r>
            <a:r>
              <a:rPr lang="es-ES" sz="1600" b="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Permiten calcular la probabilidad de presentar un cáncer de próstata clínicamente significativo según edad, PSA, volumen próstata, tacto rectal, RM.</a:t>
            </a:r>
            <a:endParaRPr lang="en-US" sz="1600" b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Courier New,monospace" panose="020B0604020202020204" pitchFamily="34" charset="0"/>
              <a:buChar char="o"/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ERSPC </a:t>
            </a:r>
            <a:r>
              <a:rPr lang="es-ES" sz="1600" err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cohort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: 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  <a:hlinkClick r:id="rId3"/>
              </a:rPr>
              <a:t>http://www.prostatecancer-riskcalculator.com/seven-prostate-cancer-risk-calculators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(Figura 1)</a:t>
            </a:r>
            <a:endParaRPr lang="en-US" sz="160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Courier New,monospace" panose="020B0604020202020204" pitchFamily="34" charset="0"/>
              <a:buChar char="o"/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PBCG: 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  <a:hlinkClick r:id="rId4"/>
              </a:rPr>
              <a:t>https://riskcalc.org/PBCG/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(Figura 2)</a:t>
            </a:r>
            <a:endParaRPr lang="en-US" sz="160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pic>
        <p:nvPicPr>
          <p:cNvPr id="7" name="Imatge 4" descr="Imatge que conté text, captura de pantalla, Font&#10;&#10;Descripció generada automàticament">
            <a:extLst>
              <a:ext uri="{FF2B5EF4-FFF2-40B4-BE49-F238E27FC236}">
                <a16:creationId xmlns:a16="http://schemas.microsoft.com/office/drawing/2014/main" id="{9705BA4D-9B4D-462D-7BCD-C026EAFB2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3833" y="3194867"/>
            <a:ext cx="3188961" cy="2189695"/>
          </a:xfrm>
          <a:prstGeom prst="rect">
            <a:avLst/>
          </a:prstGeom>
        </p:spPr>
      </p:pic>
      <p:pic>
        <p:nvPicPr>
          <p:cNvPr id="8" name="Imatge 5" descr="Imatge que conté text, captura de pantalla, programari, Icona d&amp;#39;ordinador&#10;&#10;Descripció generada automàticament">
            <a:extLst>
              <a:ext uri="{FF2B5EF4-FFF2-40B4-BE49-F238E27FC236}">
                <a16:creationId xmlns:a16="http://schemas.microsoft.com/office/drawing/2014/main" id="{F6824A93-C974-1E5F-2F45-7E260DE5C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230" y="3141097"/>
            <a:ext cx="4683513" cy="226789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D892D233-9DE3-EAE5-195D-8644324D9C0A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45B28DA-C120-8958-EAC7-11E66995B130}"/>
              </a:ext>
            </a:extLst>
          </p:cNvPr>
          <p:cNvSpPr txBox="1"/>
          <p:nvPr/>
        </p:nvSpPr>
        <p:spPr>
          <a:xfrm>
            <a:off x="496278" y="5540275"/>
            <a:ext cx="11883528" cy="1164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Test biomarcadores sangre y orina: </a:t>
            </a:r>
            <a:r>
              <a:rPr lang="es-ES" sz="1600" b="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No financiados y su evidencia en cuanto al beneficio es baja. </a:t>
            </a:r>
            <a:endParaRPr lang="en-US" sz="1600" b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Courier New,monospace" panose="020B0604020202020204" pitchFamily="34" charset="0"/>
              <a:buChar char="o"/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Sangre: </a:t>
            </a:r>
            <a:r>
              <a:rPr lang="es-ES" sz="1600" b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4KScore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, </a:t>
            </a:r>
            <a:r>
              <a:rPr lang="es-ES" sz="1600" err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Prostate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lang="es-ES" sz="1600" err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Health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lang="es-ES" sz="1600" err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Indeix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(PHI) test, </a:t>
            </a:r>
            <a:r>
              <a:rPr lang="es-ES" sz="160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Stockholm3 test. </a:t>
            </a:r>
            <a:endParaRPr lang="es-ES" sz="160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50000"/>
              </a:lnSpc>
              <a:spcBef>
                <a:spcPts val="0"/>
              </a:spcBef>
              <a:buFont typeface="Courier New,monospace" panose="020B0604020202020204" pitchFamily="34" charset="0"/>
              <a:buChar char="o"/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Orina: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 </a:t>
            </a:r>
            <a:r>
              <a:rPr lang="es-ES" sz="1600" b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PCA 3</a:t>
            </a: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,</a:t>
            </a:r>
            <a:r>
              <a:rPr lang="es-ES" sz="1600" b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lang="es-ES" sz="1600" b="1" err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Select</a:t>
            </a:r>
            <a:r>
              <a:rPr lang="es-ES" sz="1600" b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lang="es-ES" sz="1600" b="1" err="1">
                <a:solidFill>
                  <a:srgbClr val="C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MDx</a:t>
            </a: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.  </a:t>
            </a:r>
            <a:endParaRPr lang="es-E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5B2615C-C5D1-690E-307C-A1D0BF1B91AD}"/>
              </a:ext>
            </a:extLst>
          </p:cNvPr>
          <p:cNvSpPr txBox="1"/>
          <p:nvPr/>
        </p:nvSpPr>
        <p:spPr>
          <a:xfrm>
            <a:off x="2790607" y="5362263"/>
            <a:ext cx="15754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err="1"/>
              <a:t>Figura</a:t>
            </a:r>
            <a:r>
              <a:rPr lang="en-US" sz="900" b="1"/>
              <a:t> 1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6F10D33-6055-07AC-18D1-39EE9E730E9A}"/>
              </a:ext>
            </a:extLst>
          </p:cNvPr>
          <p:cNvSpPr txBox="1"/>
          <p:nvPr/>
        </p:nvSpPr>
        <p:spPr>
          <a:xfrm>
            <a:off x="7794280" y="5350498"/>
            <a:ext cx="15754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err="1"/>
              <a:t>Figura</a:t>
            </a:r>
            <a:r>
              <a:rPr lang="en-US" sz="900" b="1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04519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533149" y="634626"/>
            <a:ext cx="10515600" cy="1325563"/>
          </a:xfrm>
        </p:spPr>
        <p:txBody>
          <a:bodyPr>
            <a:normAutofit/>
          </a:bodyPr>
          <a:lstStyle/>
          <a:p>
            <a:r>
              <a:rPr lang="es-ES" sz="2800" b="1">
                <a:solidFill>
                  <a:srgbClr val="002060"/>
                </a:solidFill>
              </a:rPr>
              <a:t>Epidemiología del Cáncer de Próstata</a:t>
            </a:r>
          </a:p>
        </p:txBody>
      </p:sp>
      <p:sp>
        <p:nvSpPr>
          <p:cNvPr id="4" name="Contenidor de text 16"/>
          <p:cNvSpPr txBox="1">
            <a:spLocks/>
          </p:cNvSpPr>
          <p:nvPr/>
        </p:nvSpPr>
        <p:spPr>
          <a:xfrm>
            <a:off x="132707" y="2068571"/>
            <a:ext cx="11316485" cy="44719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>
                <a:latin typeface="Calibri"/>
                <a:ea typeface="Arial"/>
                <a:cs typeface="Arial"/>
              </a:rPr>
              <a:t>2ª neoplasia más diagnosticada en el hombre a nivel mundial y 1ª a partir de los 55 años.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S">
              <a:latin typeface="Calibri"/>
              <a:ea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>
                <a:latin typeface="Calibri"/>
                <a:ea typeface="Arial"/>
                <a:cs typeface="Arial"/>
              </a:rPr>
              <a:t>En </a:t>
            </a:r>
            <a:r>
              <a:rPr lang="es-ES" b="1">
                <a:latin typeface="Calibri"/>
                <a:ea typeface="Arial"/>
                <a:cs typeface="Arial"/>
              </a:rPr>
              <a:t>Europa y España</a:t>
            </a:r>
            <a:r>
              <a:rPr lang="es-ES">
                <a:latin typeface="Calibri"/>
                <a:ea typeface="Arial"/>
                <a:cs typeface="Arial"/>
              </a:rPr>
              <a:t>, es la </a:t>
            </a:r>
            <a:r>
              <a:rPr lang="es-ES" b="1">
                <a:solidFill>
                  <a:srgbClr val="C00000"/>
                </a:solidFill>
                <a:latin typeface="Calibri"/>
                <a:ea typeface="Arial"/>
                <a:cs typeface="Arial"/>
              </a:rPr>
              <a:t>neoplasia más frecuente </a:t>
            </a:r>
            <a:r>
              <a:rPr lang="es-ES" b="1">
                <a:latin typeface="Calibri"/>
                <a:ea typeface="Arial"/>
                <a:cs typeface="Arial"/>
              </a:rPr>
              <a:t>en el hombre</a:t>
            </a:r>
            <a:r>
              <a:rPr lang="es-ES">
                <a:latin typeface="Calibri"/>
                <a:ea typeface="Arial"/>
                <a:cs typeface="Arial"/>
              </a:rPr>
              <a:t>. ​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S">
              <a:latin typeface="Calibri"/>
              <a:ea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>
                <a:latin typeface="Calibri"/>
                <a:ea typeface="Arial"/>
                <a:cs typeface="Arial"/>
              </a:rPr>
              <a:t>1.4 millones de nuevos diagnósticos en 2020.​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S">
              <a:latin typeface="Calibri"/>
              <a:ea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>
                <a:latin typeface="Calibri"/>
                <a:ea typeface="Arial"/>
                <a:cs typeface="Arial"/>
              </a:rPr>
              <a:t>5ª neoplasia con mayor mortalidad en el varón a nivel mundial.​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S">
              <a:latin typeface="Calibri"/>
              <a:ea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b="1">
                <a:solidFill>
                  <a:srgbClr val="C00000"/>
                </a:solidFill>
                <a:latin typeface="Calibri"/>
                <a:ea typeface="Arial"/>
                <a:cs typeface="Arial"/>
              </a:rPr>
              <a:t>3ª causa de muerte por cáncer</a:t>
            </a:r>
            <a:r>
              <a:rPr lang="es-ES">
                <a:latin typeface="Calibri"/>
                <a:ea typeface="Arial"/>
                <a:cs typeface="Arial"/>
              </a:rPr>
              <a:t> en el varón en </a:t>
            </a:r>
            <a:r>
              <a:rPr lang="es-ES" b="1">
                <a:latin typeface="Calibri"/>
                <a:ea typeface="Arial"/>
                <a:cs typeface="Arial"/>
              </a:rPr>
              <a:t>España y Europa</a:t>
            </a:r>
            <a:r>
              <a:rPr lang="es-ES">
                <a:latin typeface="Calibri"/>
                <a:ea typeface="Arial"/>
                <a:cs typeface="Arial"/>
              </a:rPr>
              <a:t>. ​</a:t>
            </a:r>
          </a:p>
        </p:txBody>
      </p:sp>
      <p:sp>
        <p:nvSpPr>
          <p:cNvPr id="5" name="CuadroTexto 3">
            <a:extLst>
              <a:ext uri="{FF2B5EF4-FFF2-40B4-BE49-F238E27FC236}">
                <a16:creationId xmlns:a16="http://schemas.microsoft.com/office/drawing/2014/main" id="{E1F5172B-EF65-C322-03DF-7491AFB0B994}"/>
              </a:ext>
            </a:extLst>
          </p:cNvPr>
          <p:cNvSpPr txBox="1"/>
          <p:nvPr/>
        </p:nvSpPr>
        <p:spPr>
          <a:xfrm>
            <a:off x="6357522" y="6099408"/>
            <a:ext cx="562797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1200">
                <a:solidFill>
                  <a:srgbClr val="000000"/>
                </a:solidFill>
              </a:rPr>
              <a:t>Tasas de incidencia de cáncer de próstata a nivel mundial. </a:t>
            </a:r>
          </a:p>
          <a:p>
            <a:pPr algn="r"/>
            <a:r>
              <a:rPr lang="es-ES" sz="1200">
                <a:solidFill>
                  <a:srgbClr val="000000"/>
                </a:solidFill>
              </a:rPr>
              <a:t>Fuente: GLOBOCAN 2022.</a:t>
            </a:r>
          </a:p>
        </p:txBody>
      </p:sp>
      <p:pic>
        <p:nvPicPr>
          <p:cNvPr id="6" name="Imatge 5" descr="Imatge que conté text, captura de pantalla, diagrama, Saturació cromàtica&#10;&#10;Descripció generada automàticament">
            <a:extLst>
              <a:ext uri="{FF2B5EF4-FFF2-40B4-BE49-F238E27FC236}">
                <a16:creationId xmlns:a16="http://schemas.microsoft.com/office/drawing/2014/main" id="{4ACCA753-821C-8764-554E-DFAC47C476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013" r="291" b="-1853"/>
          <a:stretch/>
        </p:blipFill>
        <p:spPr>
          <a:xfrm>
            <a:off x="7118587" y="2654205"/>
            <a:ext cx="4730800" cy="34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738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6">
            <a:extLst>
              <a:ext uri="{FF2B5EF4-FFF2-40B4-BE49-F238E27FC236}">
                <a16:creationId xmlns:a16="http://schemas.microsoft.com/office/drawing/2014/main" id="{8A0C6508-818C-8E2B-A88A-6DC2DCD9F645}"/>
              </a:ext>
            </a:extLst>
          </p:cNvPr>
          <p:cNvSpPr/>
          <p:nvPr/>
        </p:nvSpPr>
        <p:spPr>
          <a:xfrm>
            <a:off x="292352" y="1718978"/>
            <a:ext cx="11559143" cy="411562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Diagrama para la toma de decisión de biopsia prostática</a:t>
            </a:r>
            <a:endParaRPr lang="es-ES"/>
          </a:p>
        </p:txBody>
      </p:sp>
      <p:pic>
        <p:nvPicPr>
          <p:cNvPr id="11" name="Imagen 10" descr="Diagrama&#10;&#10;El contenido generado por IA puede ser incorrecto.">
            <a:extLst>
              <a:ext uri="{FF2B5EF4-FFF2-40B4-BE49-F238E27FC236}">
                <a16:creationId xmlns:a16="http://schemas.microsoft.com/office/drawing/2014/main" id="{0B7117BA-AA2E-4E2B-939C-58FF1D02C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13" y="1834296"/>
            <a:ext cx="10811774" cy="387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90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Biopsia prostática</a:t>
            </a:r>
            <a:endParaRPr lang="es-ES"/>
          </a:p>
        </p:txBody>
      </p:sp>
      <p:pic>
        <p:nvPicPr>
          <p:cNvPr id="2" name="Picture 2" descr="What is a transperineal prostate biopsy?">
            <a:extLst>
              <a:ext uri="{FF2B5EF4-FFF2-40B4-BE49-F238E27FC236}">
                <a16:creationId xmlns:a16="http://schemas.microsoft.com/office/drawing/2014/main" id="{CA2F474C-D154-B2F2-AA24-2724DDFA9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9" y="1802439"/>
            <a:ext cx="2260803" cy="228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8A004C20-0D40-2B61-9F3B-71C96FC8135C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2875402" y="1961003"/>
            <a:ext cx="1112705" cy="983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38E4FF49-6529-AF5A-F577-7BAB565DFB29}"/>
              </a:ext>
            </a:extLst>
          </p:cNvPr>
          <p:cNvCxnSpPr>
            <a:cxnSpLocks/>
          </p:cNvCxnSpPr>
          <p:nvPr/>
        </p:nvCxnSpPr>
        <p:spPr>
          <a:xfrm>
            <a:off x="2875401" y="2944259"/>
            <a:ext cx="1112706" cy="900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AD13CCA-CE78-8AA9-282B-FEEF0DBF355A}"/>
              </a:ext>
            </a:extLst>
          </p:cNvPr>
          <p:cNvSpPr txBox="1"/>
          <p:nvPr/>
        </p:nvSpPr>
        <p:spPr>
          <a:xfrm>
            <a:off x="4098275" y="1684789"/>
            <a:ext cx="262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>
                <a:solidFill>
                  <a:schemeClr val="accent2"/>
                </a:solidFill>
              </a:rPr>
              <a:t>Biopsias sistemáticas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4E6FEC6-D5D4-6BEC-B799-64932456A6D9}"/>
              </a:ext>
            </a:extLst>
          </p:cNvPr>
          <p:cNvSpPr txBox="1"/>
          <p:nvPr/>
        </p:nvSpPr>
        <p:spPr>
          <a:xfrm>
            <a:off x="4098275" y="3660222"/>
            <a:ext cx="304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>
                <a:solidFill>
                  <a:schemeClr val="accent1">
                    <a:lumMod val="75000"/>
                  </a:schemeClr>
                </a:solidFill>
              </a:rPr>
              <a:t>Biopsias dirigidas a la lesión</a:t>
            </a:r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14DF9219-941F-F6CB-060E-139C9AD7E605}"/>
              </a:ext>
            </a:extLst>
          </p:cNvPr>
          <p:cNvCxnSpPr>
            <a:cxnSpLocks/>
          </p:cNvCxnSpPr>
          <p:nvPr/>
        </p:nvCxnSpPr>
        <p:spPr>
          <a:xfrm>
            <a:off x="6274105" y="1869455"/>
            <a:ext cx="11402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F5B8CEF7-A99D-15EF-F805-EC6F6EBF724B}"/>
              </a:ext>
            </a:extLst>
          </p:cNvPr>
          <p:cNvCxnSpPr>
            <a:cxnSpLocks/>
          </p:cNvCxnSpPr>
          <p:nvPr/>
        </p:nvCxnSpPr>
        <p:spPr>
          <a:xfrm>
            <a:off x="6878196" y="3872688"/>
            <a:ext cx="5361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8BC23B9-57E5-753C-1A9E-2C646423CF0D}"/>
              </a:ext>
            </a:extLst>
          </p:cNvPr>
          <p:cNvSpPr txBox="1"/>
          <p:nvPr/>
        </p:nvSpPr>
        <p:spPr>
          <a:xfrm>
            <a:off x="7585112" y="1686818"/>
            <a:ext cx="2622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/>
              <a:t>Aleatorias, &gt;12 cilindros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D7006C9-2B62-DAB4-7C50-22E21BFA8C0B}"/>
              </a:ext>
            </a:extLst>
          </p:cNvPr>
          <p:cNvSpPr txBox="1"/>
          <p:nvPr/>
        </p:nvSpPr>
        <p:spPr>
          <a:xfrm>
            <a:off x="7496977" y="3683299"/>
            <a:ext cx="3244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/>
              <a:t>Cognitivas o guiadas por software</a:t>
            </a:r>
          </a:p>
          <a:p>
            <a:pPr algn="ctr"/>
            <a:r>
              <a:rPr lang="es-ES_tradnl" sz="1600"/>
              <a:t>(no diferencias entre técnica)</a:t>
            </a:r>
          </a:p>
          <a:p>
            <a:pPr algn="ctr"/>
            <a:r>
              <a:rPr lang="es-ES_tradnl" sz="1600"/>
              <a:t>3-5 cilindros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7F40B478-7238-63FA-328F-1E725B488C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7" t="11532" r="2609" b="14337"/>
          <a:stretch/>
        </p:blipFill>
        <p:spPr>
          <a:xfrm>
            <a:off x="1005035" y="5076154"/>
            <a:ext cx="8808494" cy="399702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050" name="Picture 2" descr="Página 44 | Vectores de Dudando - Descarga vectores gratis de gran calidad  de Freepik | Freepik">
            <a:extLst>
              <a:ext uri="{FF2B5EF4-FFF2-40B4-BE49-F238E27FC236}">
                <a16:creationId xmlns:a16="http://schemas.microsoft.com/office/drawing/2014/main" id="{D8DFE2DB-BD40-E986-A13D-97E96F67C1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4" t="8675" r="12624" b="13574"/>
          <a:stretch/>
        </p:blipFill>
        <p:spPr bwMode="auto">
          <a:xfrm>
            <a:off x="10334335" y="4366668"/>
            <a:ext cx="1243066" cy="141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41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Vía abordaje de la Biopsia prostática</a:t>
            </a:r>
            <a:endParaRPr lang="es-ES"/>
          </a:p>
        </p:txBody>
      </p:sp>
      <p:pic>
        <p:nvPicPr>
          <p:cNvPr id="2" name="Picture 2" descr="What is a transperineal prostate biopsy?">
            <a:extLst>
              <a:ext uri="{FF2B5EF4-FFF2-40B4-BE49-F238E27FC236}">
                <a16:creationId xmlns:a16="http://schemas.microsoft.com/office/drawing/2014/main" id="{CA2F474C-D154-B2F2-AA24-2724DDFA9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016" y="2045588"/>
            <a:ext cx="2104322" cy="212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074" name="Picture 2" descr="Transrectal or transperineal prostate biopsy: which is best?">
            <a:extLst>
              <a:ext uri="{FF2B5EF4-FFF2-40B4-BE49-F238E27FC236}">
                <a16:creationId xmlns:a16="http://schemas.microsoft.com/office/drawing/2014/main" id="{C25938F9-1078-78BB-FC4C-72BEB1F36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294" y="2045588"/>
            <a:ext cx="2377385" cy="208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09F3E34-16FA-D9E0-90A8-F3C0024DEC8F}"/>
              </a:ext>
            </a:extLst>
          </p:cNvPr>
          <p:cNvSpPr txBox="1"/>
          <p:nvPr/>
        </p:nvSpPr>
        <p:spPr>
          <a:xfrm>
            <a:off x="1985293" y="1675016"/>
            <a:ext cx="2377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>
                <a:solidFill>
                  <a:srgbClr val="002060"/>
                </a:solidFill>
              </a:rPr>
              <a:t>Transrectal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1DC5D9C-5D3B-0141-25E4-3BA80739AD66}"/>
              </a:ext>
            </a:extLst>
          </p:cNvPr>
          <p:cNvSpPr txBox="1"/>
          <p:nvPr/>
        </p:nvSpPr>
        <p:spPr>
          <a:xfrm>
            <a:off x="7260016" y="1675016"/>
            <a:ext cx="2104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b="1" err="1">
                <a:solidFill>
                  <a:srgbClr val="002060"/>
                </a:solidFill>
              </a:rPr>
              <a:t>Transperineal</a:t>
            </a:r>
            <a:endParaRPr lang="es-ES_tradnl" sz="1600" b="1">
              <a:solidFill>
                <a:srgbClr val="002060"/>
              </a:solidFill>
            </a:endParaRP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C6264181-3C8B-3617-B966-555086515F81}"/>
              </a:ext>
            </a:extLst>
          </p:cNvPr>
          <p:cNvGrpSpPr/>
          <p:nvPr/>
        </p:nvGrpSpPr>
        <p:grpSpPr>
          <a:xfrm>
            <a:off x="924493" y="4257032"/>
            <a:ext cx="9623470" cy="1268610"/>
            <a:chOff x="924493" y="4257032"/>
            <a:chExt cx="9623470" cy="1268610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F8A7B045-72C0-17FC-7BE1-6FB494C53DB3}"/>
                </a:ext>
              </a:extLst>
            </p:cNvPr>
            <p:cNvSpPr txBox="1"/>
            <p:nvPr/>
          </p:nvSpPr>
          <p:spPr>
            <a:xfrm>
              <a:off x="1862977" y="4318588"/>
              <a:ext cx="26220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/>
                <a:t>Detección de </a:t>
              </a:r>
              <a:r>
                <a:rPr lang="es-ES_tradnl" sz="1600" err="1"/>
                <a:t>CaPcs</a:t>
              </a:r>
              <a:endParaRPr lang="es-ES_tradnl" sz="160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ECB4B791-A31A-A41B-6FDE-5DA6171D17D1}"/>
                </a:ext>
              </a:extLst>
            </p:cNvPr>
            <p:cNvSpPr txBox="1"/>
            <p:nvPr/>
          </p:nvSpPr>
          <p:spPr>
            <a:xfrm>
              <a:off x="7001169" y="4318588"/>
              <a:ext cx="26220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/>
                <a:t>Detección de </a:t>
              </a:r>
              <a:r>
                <a:rPr lang="es-ES_tradnl" sz="1600" err="1"/>
                <a:t>CaPcs</a:t>
              </a:r>
              <a:endParaRPr lang="es-ES_tradnl" sz="1600"/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A8A7451F-D875-0F9A-8D52-C737CBD3E692}"/>
                </a:ext>
              </a:extLst>
            </p:cNvPr>
            <p:cNvSpPr txBox="1"/>
            <p:nvPr/>
          </p:nvSpPr>
          <p:spPr>
            <a:xfrm>
              <a:off x="4484992" y="4257032"/>
              <a:ext cx="26220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2000" b="1">
                  <a:solidFill>
                    <a:schemeClr val="accent4"/>
                  </a:solidFill>
                </a:rPr>
                <a:t>=</a:t>
              </a:r>
              <a:endParaRPr lang="es-ES_tradnl" sz="1600" b="1">
                <a:solidFill>
                  <a:schemeClr val="accent4"/>
                </a:solidFill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5CE08603-9605-92B5-4EB3-173B76844197}"/>
                </a:ext>
              </a:extLst>
            </p:cNvPr>
            <p:cNvSpPr txBox="1"/>
            <p:nvPr/>
          </p:nvSpPr>
          <p:spPr>
            <a:xfrm>
              <a:off x="7001168" y="4718698"/>
              <a:ext cx="3255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/>
                <a:t>Mejor detección lesiones </a:t>
              </a:r>
              <a:r>
                <a:rPr lang="es-ES_tradnl" sz="1600" b="1"/>
                <a:t>anteriores</a:t>
              </a:r>
            </a:p>
          </p:txBody>
        </p:sp>
        <p:pic>
          <p:nvPicPr>
            <p:cNvPr id="3076" name="Picture 4" descr="Check, Mark, Vote Symbol Logo Gráfico por DEEMKA STUDIO · Creative Fabrica">
              <a:extLst>
                <a:ext uri="{FF2B5EF4-FFF2-40B4-BE49-F238E27FC236}">
                  <a16:creationId xmlns:a16="http://schemas.microsoft.com/office/drawing/2014/main" id="{D2DD0A22-622D-577A-6DB0-AA1C36AC05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17" t="15261" r="26414" b="15342"/>
            <a:stretch/>
          </p:blipFill>
          <p:spPr bwMode="auto">
            <a:xfrm>
              <a:off x="10256704" y="4690562"/>
              <a:ext cx="291259" cy="297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heck, Mark, Vote Symbol Logo Gráfico por DEEMKA STUDIO · Creative Fabrica">
              <a:extLst>
                <a:ext uri="{FF2B5EF4-FFF2-40B4-BE49-F238E27FC236}">
                  <a16:creationId xmlns:a16="http://schemas.microsoft.com/office/drawing/2014/main" id="{93BF830C-A794-F571-2A6F-0CA0C4197F0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17" t="15261" r="26414" b="15342"/>
            <a:stretch/>
          </p:blipFill>
          <p:spPr bwMode="auto">
            <a:xfrm>
              <a:off x="10256703" y="5172684"/>
              <a:ext cx="291259" cy="297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C2DE291B-F555-1D21-FA95-B6CCB1234C02}"/>
                </a:ext>
              </a:extLst>
            </p:cNvPr>
            <p:cNvSpPr txBox="1"/>
            <p:nvPr/>
          </p:nvSpPr>
          <p:spPr>
            <a:xfrm>
              <a:off x="7001167" y="5179668"/>
              <a:ext cx="3255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 b="1"/>
                <a:t>Menor</a:t>
              </a:r>
              <a:r>
                <a:rPr lang="es-ES_tradnl" sz="1600"/>
                <a:t> tasa de </a:t>
              </a:r>
              <a:r>
                <a:rPr lang="es-ES_tradnl" sz="1600" b="1"/>
                <a:t>infecciones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B0A4E59F-43F5-D1DA-C1B4-AD3575505CEA}"/>
                </a:ext>
              </a:extLst>
            </p:cNvPr>
            <p:cNvSpPr txBox="1"/>
            <p:nvPr/>
          </p:nvSpPr>
          <p:spPr>
            <a:xfrm>
              <a:off x="1344058" y="4749128"/>
              <a:ext cx="35308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/>
                <a:t>Mayor limitación en lesiones </a:t>
              </a:r>
              <a:r>
                <a:rPr lang="es-ES_tradnl" sz="1600" b="1"/>
                <a:t>anteriores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81E4399E-4DFF-8388-AB0F-E9377DA7FAC4}"/>
                </a:ext>
              </a:extLst>
            </p:cNvPr>
            <p:cNvSpPr txBox="1"/>
            <p:nvPr/>
          </p:nvSpPr>
          <p:spPr>
            <a:xfrm>
              <a:off x="1481717" y="5187088"/>
              <a:ext cx="3255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600"/>
                <a:t>Mayor riesgo de </a:t>
              </a:r>
              <a:r>
                <a:rPr lang="es-ES_tradnl" sz="1600" b="1"/>
                <a:t>infecciones</a:t>
              </a:r>
            </a:p>
          </p:txBody>
        </p:sp>
        <p:pic>
          <p:nvPicPr>
            <p:cNvPr id="3078" name="Picture 6" descr="Cross Off Images – Browse 94,771 Stock Photos, Vectors, and Video | Adobe  Stock">
              <a:extLst>
                <a:ext uri="{FF2B5EF4-FFF2-40B4-BE49-F238E27FC236}">
                  <a16:creationId xmlns:a16="http://schemas.microsoft.com/office/drawing/2014/main" id="{75D27C43-1EF2-7B68-AC05-1E3E8093E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493" y="4787466"/>
              <a:ext cx="256612" cy="25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6" descr="Cross Off Images – Browse 94,771 Stock Photos, Vectors, and Video | Adobe  Stock">
              <a:extLst>
                <a:ext uri="{FF2B5EF4-FFF2-40B4-BE49-F238E27FC236}">
                  <a16:creationId xmlns:a16="http://schemas.microsoft.com/office/drawing/2014/main" id="{47E32795-5CCC-EF7B-FA54-9A1501754C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846" y="5192027"/>
              <a:ext cx="256612" cy="25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678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Vía abordaje de la Biopsia prostática</a:t>
            </a:r>
            <a:endParaRPr lang="es-E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B9556CD-5843-92C6-8324-51D0A96A7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548249"/>
            <a:ext cx="7772400" cy="4158108"/>
          </a:xfrm>
          <a:prstGeom prst="rect">
            <a:avLst/>
          </a:prstGeom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BFE79DDC-9D6A-5A7C-2D25-EDEB6CB70B4F}"/>
              </a:ext>
            </a:extLst>
          </p:cNvPr>
          <p:cNvCxnSpPr>
            <a:cxnSpLocks/>
          </p:cNvCxnSpPr>
          <p:nvPr/>
        </p:nvCxnSpPr>
        <p:spPr>
          <a:xfrm>
            <a:off x="4726236" y="3073705"/>
            <a:ext cx="4043191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153621AA-88A0-8CBF-6991-9F2FC075587E}"/>
              </a:ext>
            </a:extLst>
          </p:cNvPr>
          <p:cNvCxnSpPr>
            <a:cxnSpLocks/>
          </p:cNvCxnSpPr>
          <p:nvPr/>
        </p:nvCxnSpPr>
        <p:spPr>
          <a:xfrm>
            <a:off x="2370063" y="3292207"/>
            <a:ext cx="4989204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64531270-5697-28D3-9170-8F46CCAFEBAF}"/>
              </a:ext>
            </a:extLst>
          </p:cNvPr>
          <p:cNvCxnSpPr>
            <a:cxnSpLocks/>
          </p:cNvCxnSpPr>
          <p:nvPr/>
        </p:nvCxnSpPr>
        <p:spPr>
          <a:xfrm>
            <a:off x="2370063" y="4645446"/>
            <a:ext cx="6134959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6E9D8AFE-6FF9-7F58-E15E-9360614C5B1E}"/>
              </a:ext>
            </a:extLst>
          </p:cNvPr>
          <p:cNvCxnSpPr>
            <a:cxnSpLocks/>
          </p:cNvCxnSpPr>
          <p:nvPr/>
        </p:nvCxnSpPr>
        <p:spPr>
          <a:xfrm>
            <a:off x="2370062" y="4874964"/>
            <a:ext cx="149685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ángulo 26">
            <a:extLst>
              <a:ext uri="{FF2B5EF4-FFF2-40B4-BE49-F238E27FC236}">
                <a16:creationId xmlns:a16="http://schemas.microsoft.com/office/drawing/2014/main" id="{08BF1D07-A87A-CC4F-8CC2-0CB4CE1C2519}"/>
              </a:ext>
            </a:extLst>
          </p:cNvPr>
          <p:cNvSpPr/>
          <p:nvPr/>
        </p:nvSpPr>
        <p:spPr>
          <a:xfrm>
            <a:off x="6736814" y="4263528"/>
            <a:ext cx="2109730" cy="165253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3524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Vía abordaje de la Biopsia prostática</a:t>
            </a:r>
            <a:endParaRPr lang="es-E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B1D621A-7C49-9AD7-D1C4-1930AE284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786169"/>
            <a:ext cx="7772400" cy="357380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6E3EBF0-201F-BD9C-13D5-5FE80E289946}"/>
              </a:ext>
            </a:extLst>
          </p:cNvPr>
          <p:cNvSpPr/>
          <p:nvPr/>
        </p:nvSpPr>
        <p:spPr>
          <a:xfrm>
            <a:off x="2118828" y="2206127"/>
            <a:ext cx="7863372" cy="90560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13765C1-2C1E-535F-60DA-77D2806C3F67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Profilaxis antibiótica en la Biopsia prostática</a:t>
            </a:r>
            <a:endParaRPr lang="es-E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DF5CC4E-CDB7-0D1B-2BF5-785A8DDC9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262" y="1472845"/>
            <a:ext cx="5317475" cy="525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975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icroscope icon illustration business technology icon concept | Premium  Vector">
            <a:extLst>
              <a:ext uri="{FF2B5EF4-FFF2-40B4-BE49-F238E27FC236}">
                <a16:creationId xmlns:a16="http://schemas.microsoft.com/office/drawing/2014/main" id="{3A060C65-6397-A54E-79F2-8EA4C5F0C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5" t="13559" r="12335" b="15480"/>
          <a:stretch/>
        </p:blipFill>
        <p:spPr bwMode="auto">
          <a:xfrm>
            <a:off x="1503626" y="1620628"/>
            <a:ext cx="932138" cy="87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Informe anatomía patológica</a:t>
            </a:r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BDFFA03-11CB-821E-126F-67B84742D0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650"/>
          <a:stretch/>
        </p:blipFill>
        <p:spPr>
          <a:xfrm>
            <a:off x="2882900" y="1641102"/>
            <a:ext cx="6426199" cy="1629234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31F7071C-0657-5F04-9649-DE94E63C56F1}"/>
              </a:ext>
            </a:extLst>
          </p:cNvPr>
          <p:cNvSpPr/>
          <p:nvPr/>
        </p:nvSpPr>
        <p:spPr>
          <a:xfrm>
            <a:off x="3014133" y="2519528"/>
            <a:ext cx="1896534" cy="28011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99E9C8AA-DA08-B4F5-E8AB-5D73D9D1A230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Picture 2" descr="Gleason Score - ALTA Klinik">
            <a:extLst>
              <a:ext uri="{FF2B5EF4-FFF2-40B4-BE49-F238E27FC236}">
                <a16:creationId xmlns:a16="http://schemas.microsoft.com/office/drawing/2014/main" id="{E8A5A589-266C-D495-410E-A654B0F1A4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8" r="28323"/>
          <a:stretch/>
        </p:blipFill>
        <p:spPr bwMode="auto">
          <a:xfrm>
            <a:off x="2336802" y="3891849"/>
            <a:ext cx="3352799" cy="24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C519F3E-CC10-E4B4-4DDD-6B46B79F1E9B}"/>
              </a:ext>
            </a:extLst>
          </p:cNvPr>
          <p:cNvSpPr txBox="1"/>
          <p:nvPr/>
        </p:nvSpPr>
        <p:spPr>
          <a:xfrm>
            <a:off x="2336802" y="3538703"/>
            <a:ext cx="3352798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Gleason Score </a:t>
            </a:r>
            <a:r>
              <a:rPr lang="es-ES" sz="1600" b="1" err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Scale</a:t>
            </a:r>
            <a:endParaRPr lang="es-ES" sz="1600" b="1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2100AB4-8545-DF9F-10BA-CDFF4DBCDA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219" y="3750427"/>
            <a:ext cx="2901949" cy="250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46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icroscope icon illustration business technology icon concept | Premium  Vector">
            <a:extLst>
              <a:ext uri="{FF2B5EF4-FFF2-40B4-BE49-F238E27FC236}">
                <a16:creationId xmlns:a16="http://schemas.microsoft.com/office/drawing/2014/main" id="{3A060C65-6397-A54E-79F2-8EA4C5F0C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5" t="13559" r="12335" b="15480"/>
          <a:stretch/>
        </p:blipFill>
        <p:spPr bwMode="auto">
          <a:xfrm>
            <a:off x="1503626" y="1496449"/>
            <a:ext cx="932138" cy="87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Informe anatomía patológica</a:t>
            </a:r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BDFFA03-11CB-821E-126F-67B84742D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900" y="1516922"/>
            <a:ext cx="6426199" cy="4362109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45CE3BA-3F32-2C67-4D47-0F4904538F76}"/>
              </a:ext>
            </a:extLst>
          </p:cNvPr>
          <p:cNvSpPr/>
          <p:nvPr/>
        </p:nvSpPr>
        <p:spPr>
          <a:xfrm>
            <a:off x="2882900" y="3138311"/>
            <a:ext cx="6426199" cy="4176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185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ol 1">
            <a:extLst>
              <a:ext uri="{FF2B5EF4-FFF2-40B4-BE49-F238E27FC236}">
                <a16:creationId xmlns:a16="http://schemas.microsoft.com/office/drawing/2014/main" id="{24D5FCCC-AF44-F746-3BAB-491A1E90DE49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ea typeface="Calibri Light"/>
                <a:cs typeface="Calibri Light"/>
              </a:rPr>
              <a:t>¿Qué hacemos ante biopsia negativa?</a:t>
            </a:r>
            <a:endParaRPr lang="es-E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F83394D8-8275-49F7-EE0B-2DD8B5B99A57}"/>
              </a:ext>
            </a:extLst>
          </p:cNvPr>
          <p:cNvSpPr txBox="1"/>
          <p:nvPr/>
        </p:nvSpPr>
        <p:spPr>
          <a:xfrm>
            <a:off x="12382959" y="4990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6D11787D-E13F-D4D1-E541-A285FDE000B4}"/>
              </a:ext>
            </a:extLst>
          </p:cNvPr>
          <p:cNvGrpSpPr/>
          <p:nvPr/>
        </p:nvGrpSpPr>
        <p:grpSpPr>
          <a:xfrm>
            <a:off x="1062142" y="2173231"/>
            <a:ext cx="10067716" cy="3040939"/>
            <a:chOff x="1050194" y="1909883"/>
            <a:chExt cx="10067716" cy="3040939"/>
          </a:xfrm>
        </p:grpSpPr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1050194" y="3106259"/>
              <a:ext cx="1605084" cy="461665"/>
            </a:xfrm>
            <a:prstGeom prst="rect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Biopsia Negativa</a:t>
              </a:r>
            </a:p>
          </p:txBody>
        </p:sp>
        <p:cxnSp>
          <p:nvCxnSpPr>
            <p:cNvPr id="8" name="Conector recto de flecha 18">
              <a:extLst>
                <a:ext uri="{FF2B5EF4-FFF2-40B4-BE49-F238E27FC236}">
                  <a16:creationId xmlns:a16="http://schemas.microsoft.com/office/drawing/2014/main" id="{14DF9219-941F-F6CB-060E-139C9AD7E605}"/>
                </a:ext>
              </a:extLst>
            </p:cNvPr>
            <p:cNvCxnSpPr>
              <a:cxnSpLocks/>
              <a:endCxn id="9" idx="1"/>
            </p:cNvCxnSpPr>
            <p:nvPr/>
          </p:nvCxnSpPr>
          <p:spPr>
            <a:xfrm flipV="1">
              <a:off x="2655278" y="2136983"/>
              <a:ext cx="976434" cy="12271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3631712" y="1925258"/>
              <a:ext cx="2481383" cy="4234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Mantener controles PSA </a:t>
              </a:r>
            </a:p>
          </p:txBody>
        </p:sp>
        <p:sp>
          <p:nvSpPr>
            <p:cNvPr id="10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7513861" y="1909883"/>
              <a:ext cx="360404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Si persiste sospecha, nueva RM y biopsia</a:t>
              </a:r>
            </a:p>
          </p:txBody>
        </p:sp>
        <p:sp>
          <p:nvSpPr>
            <p:cNvPr id="11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1506417" y="2421481"/>
              <a:ext cx="1414584" cy="3820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400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Baja sospecha</a:t>
              </a:r>
            </a:p>
          </p:txBody>
        </p:sp>
        <p:sp>
          <p:nvSpPr>
            <p:cNvPr id="12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3610044" y="4396154"/>
              <a:ext cx="2481383" cy="4234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Valorar repetir biopsia</a:t>
              </a:r>
            </a:p>
          </p:txBody>
        </p:sp>
        <p:cxnSp>
          <p:nvCxnSpPr>
            <p:cNvPr id="13" name="Conector recto de flecha 18">
              <a:extLst>
                <a:ext uri="{FF2B5EF4-FFF2-40B4-BE49-F238E27FC236}">
                  <a16:creationId xmlns:a16="http://schemas.microsoft.com/office/drawing/2014/main" id="{14DF9219-941F-F6CB-060E-139C9AD7E605}"/>
                </a:ext>
              </a:extLst>
            </p:cNvPr>
            <p:cNvCxnSpPr>
              <a:cxnSpLocks/>
            </p:cNvCxnSpPr>
            <p:nvPr/>
          </p:nvCxnSpPr>
          <p:spPr>
            <a:xfrm>
              <a:off x="2655278" y="3368215"/>
              <a:ext cx="976434" cy="1027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1178169" y="3981326"/>
              <a:ext cx="2089151" cy="9694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400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Alta sospecha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2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(D-PSA&gt;0,15, PIRADS, a. familiares)</a:t>
              </a:r>
            </a:p>
          </p:txBody>
        </p:sp>
        <p:sp>
          <p:nvSpPr>
            <p:cNvPr id="19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3610046" y="3106259"/>
              <a:ext cx="2481383" cy="423449"/>
            </a:xfrm>
            <a:prstGeom prst="rect">
              <a:avLst/>
            </a:prstGeom>
            <a:noFill/>
            <a:ln>
              <a:solidFill>
                <a:schemeClr val="bg2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ASAP – PIN alto grado</a:t>
              </a:r>
            </a:p>
          </p:txBody>
        </p:sp>
        <p:cxnSp>
          <p:nvCxnSpPr>
            <p:cNvPr id="20" name="Conector recto de flecha 18">
              <a:extLst>
                <a:ext uri="{FF2B5EF4-FFF2-40B4-BE49-F238E27FC236}">
                  <a16:creationId xmlns:a16="http://schemas.microsoft.com/office/drawing/2014/main" id="{14DF9219-941F-F6CB-060E-139C9AD7E6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72404" y="2461349"/>
              <a:ext cx="2931" cy="4903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de flecha 18">
              <a:extLst>
                <a:ext uri="{FF2B5EF4-FFF2-40B4-BE49-F238E27FC236}">
                  <a16:creationId xmlns:a16="http://schemas.microsoft.com/office/drawing/2014/main" id="{14DF9219-941F-F6CB-060E-139C9AD7E6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5931" y="3360697"/>
              <a:ext cx="873257" cy="57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3610044" y="3545860"/>
              <a:ext cx="2481383" cy="4234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4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Probabilidad 6-8% </a:t>
              </a:r>
              <a:r>
                <a:rPr lang="es-ES" sz="1400" err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CaPcs</a:t>
              </a:r>
              <a:endParaRPr lang="es-ES" sz="1400">
                <a:latin typeface="Calibri" panose="020F0502020204030204" pitchFamily="34" charset="0"/>
                <a:ea typeface="Calibri"/>
                <a:cs typeface="Calibri" panose="020F0502020204030204" pitchFamily="34" charset="0"/>
              </a:endParaRPr>
            </a:p>
          </p:txBody>
        </p:sp>
        <p:sp>
          <p:nvSpPr>
            <p:cNvPr id="29" name="CuadroTexto 5">
              <a:extLst>
                <a:ext uri="{FF2B5EF4-FFF2-40B4-BE49-F238E27FC236}">
                  <a16:creationId xmlns:a16="http://schemas.microsoft.com/office/drawing/2014/main" id="{CA624E7B-7124-B349-4AA4-E00F1DE33E17}"/>
                </a:ext>
              </a:extLst>
            </p:cNvPr>
            <p:cNvSpPr txBox="1"/>
            <p:nvPr/>
          </p:nvSpPr>
          <p:spPr>
            <a:xfrm>
              <a:off x="4872404" y="2509074"/>
              <a:ext cx="2481383" cy="4234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Re-biopsia próstata</a:t>
              </a:r>
            </a:p>
          </p:txBody>
        </p:sp>
        <p:cxnSp>
          <p:nvCxnSpPr>
            <p:cNvPr id="30" name="Connector recte 29"/>
            <p:cNvCxnSpPr/>
            <p:nvPr/>
          </p:nvCxnSpPr>
          <p:spPr>
            <a:xfrm flipV="1">
              <a:off x="5934808" y="2559417"/>
              <a:ext cx="419100" cy="409837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 recte 30"/>
            <p:cNvCxnSpPr/>
            <p:nvPr/>
          </p:nvCxnSpPr>
          <p:spPr>
            <a:xfrm>
              <a:off x="5934808" y="2580741"/>
              <a:ext cx="419100" cy="369366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77FAE50E-8487-2E7D-6AC5-1259B8F84A9C}"/>
                </a:ext>
              </a:extLst>
            </p:cNvPr>
            <p:cNvSpPr/>
            <p:nvPr/>
          </p:nvSpPr>
          <p:spPr>
            <a:xfrm>
              <a:off x="1506417" y="2450980"/>
              <a:ext cx="1414584" cy="373106"/>
            </a:xfrm>
            <a:prstGeom prst="ellipse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1DACC1FF-7C00-F440-68D5-BDE48CAA1C1C}"/>
                </a:ext>
              </a:extLst>
            </p:cNvPr>
            <p:cNvSpPr/>
            <p:nvPr/>
          </p:nvSpPr>
          <p:spPr>
            <a:xfrm>
              <a:off x="1506417" y="4023488"/>
              <a:ext cx="1414584" cy="37310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" name="Conector recto de flecha 18">
              <a:extLst>
                <a:ext uri="{FF2B5EF4-FFF2-40B4-BE49-F238E27FC236}">
                  <a16:creationId xmlns:a16="http://schemas.microsoft.com/office/drawing/2014/main" id="{194638F9-96D0-10DB-E63C-8F9E909B808D}"/>
                </a:ext>
              </a:extLst>
            </p:cNvPr>
            <p:cNvCxnSpPr>
              <a:cxnSpLocks/>
            </p:cNvCxnSpPr>
            <p:nvPr/>
          </p:nvCxnSpPr>
          <p:spPr>
            <a:xfrm>
              <a:off x="6067560" y="2167034"/>
              <a:ext cx="128622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42979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Estadificación del Cáncer de Próstata</a:t>
            </a:r>
            <a:endParaRPr lang="es-ES"/>
          </a:p>
        </p:txBody>
      </p:sp>
      <p:sp>
        <p:nvSpPr>
          <p:cNvPr id="4" name="CuadroTexto 5">
            <a:extLst>
              <a:ext uri="{FF2B5EF4-FFF2-40B4-BE49-F238E27FC236}">
                <a16:creationId xmlns:a16="http://schemas.microsoft.com/office/drawing/2014/main" id="{E4A3811A-B99D-488C-E967-F69CD7CC2C39}"/>
              </a:ext>
            </a:extLst>
          </p:cNvPr>
          <p:cNvSpPr txBox="1"/>
          <p:nvPr/>
        </p:nvSpPr>
        <p:spPr>
          <a:xfrm>
            <a:off x="1476193" y="1985407"/>
            <a:ext cx="725141" cy="754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3200" b="1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0227AD4-0978-86AD-6986-72914BA1041F}"/>
              </a:ext>
            </a:extLst>
          </p:cNvPr>
          <p:cNvSpPr txBox="1"/>
          <p:nvPr/>
        </p:nvSpPr>
        <p:spPr>
          <a:xfrm>
            <a:off x="4100858" y="1985407"/>
            <a:ext cx="725141" cy="754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3200" b="1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N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C74524F-1E6F-841D-14EB-F04CC9045903}"/>
              </a:ext>
            </a:extLst>
          </p:cNvPr>
          <p:cNvSpPr txBox="1"/>
          <p:nvPr/>
        </p:nvSpPr>
        <p:spPr>
          <a:xfrm>
            <a:off x="6362954" y="1985407"/>
            <a:ext cx="725141" cy="754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3200" b="1">
                <a:solidFill>
                  <a:srgbClr val="00206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M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8A95AF4-22D9-6D22-1178-C65DC7D91AB3}"/>
              </a:ext>
            </a:extLst>
          </p:cNvPr>
          <p:cNvCxnSpPr>
            <a:stCxn id="4" idx="2"/>
          </p:cNvCxnSpPr>
          <p:nvPr/>
        </p:nvCxnSpPr>
        <p:spPr>
          <a:xfrm flipH="1">
            <a:off x="1838763" y="2740037"/>
            <a:ext cx="1" cy="8498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5">
            <a:extLst>
              <a:ext uri="{FF2B5EF4-FFF2-40B4-BE49-F238E27FC236}">
                <a16:creationId xmlns:a16="http://schemas.microsoft.com/office/drawing/2014/main" id="{7758C943-F088-5B5E-78E0-02B095FAF860}"/>
              </a:ext>
            </a:extLst>
          </p:cNvPr>
          <p:cNvSpPr txBox="1"/>
          <p:nvPr/>
        </p:nvSpPr>
        <p:spPr>
          <a:xfrm>
            <a:off x="3353660" y="3906239"/>
            <a:ext cx="2219535" cy="792846"/>
          </a:xfrm>
          <a:prstGeom prst="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RM próstata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TC abdominal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9871D7B0-C1B4-AA33-B2A1-0EAFE5CFA27C}"/>
              </a:ext>
            </a:extLst>
          </p:cNvPr>
          <p:cNvCxnSpPr/>
          <p:nvPr/>
        </p:nvCxnSpPr>
        <p:spPr>
          <a:xfrm flipH="1">
            <a:off x="4463429" y="2768260"/>
            <a:ext cx="1" cy="8498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0F24AF4F-6CE0-DA18-8F1C-3B43C9A66A91}"/>
              </a:ext>
            </a:extLst>
          </p:cNvPr>
          <p:cNvCxnSpPr/>
          <p:nvPr/>
        </p:nvCxnSpPr>
        <p:spPr>
          <a:xfrm flipH="1">
            <a:off x="6725523" y="2768260"/>
            <a:ext cx="1" cy="8498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5">
            <a:extLst>
              <a:ext uri="{FF2B5EF4-FFF2-40B4-BE49-F238E27FC236}">
                <a16:creationId xmlns:a16="http://schemas.microsoft.com/office/drawing/2014/main" id="{CE817A67-9559-6265-2EBD-77C92E70BB86}"/>
              </a:ext>
            </a:extLst>
          </p:cNvPr>
          <p:cNvSpPr txBox="1"/>
          <p:nvPr/>
        </p:nvSpPr>
        <p:spPr>
          <a:xfrm>
            <a:off x="5615756" y="3906239"/>
            <a:ext cx="2219534" cy="1162178"/>
          </a:xfrm>
          <a:prstGeom prst="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s-ES" sz="1600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Estadiaje convencional: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TC abdominal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Gammagrafía ósea</a:t>
            </a:r>
          </a:p>
        </p:txBody>
      </p:sp>
      <p:sp>
        <p:nvSpPr>
          <p:cNvPr id="19" name="CuadroTexto 5">
            <a:extLst>
              <a:ext uri="{FF2B5EF4-FFF2-40B4-BE49-F238E27FC236}">
                <a16:creationId xmlns:a16="http://schemas.microsoft.com/office/drawing/2014/main" id="{70363D0D-1E81-8A9C-05E0-758F09AD9C54}"/>
              </a:ext>
            </a:extLst>
          </p:cNvPr>
          <p:cNvSpPr txBox="1"/>
          <p:nvPr/>
        </p:nvSpPr>
        <p:spPr>
          <a:xfrm>
            <a:off x="728995" y="3921048"/>
            <a:ext cx="2219536" cy="423449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s-ES" sz="1600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RM próstata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DE2D0200-87EB-8D68-D37F-37A133418E9A}"/>
              </a:ext>
            </a:extLst>
          </p:cNvPr>
          <p:cNvGrpSpPr/>
          <p:nvPr/>
        </p:nvGrpSpPr>
        <p:grpSpPr>
          <a:xfrm>
            <a:off x="3711721" y="1805631"/>
            <a:ext cx="7300157" cy="1435734"/>
            <a:chOff x="3711721" y="1805631"/>
            <a:chExt cx="7300157" cy="1435734"/>
          </a:xfrm>
        </p:grpSpPr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167AEC1E-52DC-51CF-A282-5131ECCB7EBC}"/>
                </a:ext>
              </a:extLst>
            </p:cNvPr>
            <p:cNvCxnSpPr>
              <a:cxnSpLocks/>
            </p:cNvCxnSpPr>
            <p:nvPr/>
          </p:nvCxnSpPr>
          <p:spPr>
            <a:xfrm>
              <a:off x="7088095" y="2475610"/>
              <a:ext cx="117438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5">
              <a:extLst>
                <a:ext uri="{FF2B5EF4-FFF2-40B4-BE49-F238E27FC236}">
                  <a16:creationId xmlns:a16="http://schemas.microsoft.com/office/drawing/2014/main" id="{86F2D334-6EF2-B5A4-2C20-FCF35C7C3A7F}"/>
                </a:ext>
              </a:extLst>
            </p:cNvPr>
            <p:cNvSpPr txBox="1"/>
            <p:nvPr/>
          </p:nvSpPr>
          <p:spPr>
            <a:xfrm>
              <a:off x="8530495" y="2079187"/>
              <a:ext cx="2481383" cy="1162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</a:pPr>
              <a:r>
                <a:rPr lang="es-ES" sz="1600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Imagen molecular – </a:t>
              </a:r>
              <a:r>
                <a:rPr lang="es-ES" sz="1600" b="1" i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New </a:t>
              </a:r>
              <a:r>
                <a:rPr lang="es-ES" sz="1600" b="1" i="1" err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Generation</a:t>
              </a:r>
              <a:r>
                <a:rPr lang="es-ES" sz="1600" b="1" i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 </a:t>
              </a:r>
              <a:r>
                <a:rPr lang="es-ES" sz="1600" b="1" i="1" err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Imaging</a:t>
              </a:r>
              <a:endParaRPr lang="es-ES" sz="1600" b="1" i="1">
                <a:latin typeface="Calibri" panose="020F0502020204030204" pitchFamily="34" charset="0"/>
                <a:ea typeface="Calibri"/>
                <a:cs typeface="Calibri" panose="020F0502020204030204" pitchFamily="34" charset="0"/>
              </a:endParaRPr>
            </a:p>
            <a:p>
              <a:pPr marL="285750" indent="-285750" algn="ctr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es-ES" sz="1600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PET - TC </a:t>
              </a:r>
            </a:p>
          </p:txBody>
        </p:sp>
        <p:sp>
          <p:nvSpPr>
            <p:cNvPr id="20" name="Rectángulo redondeado 19">
              <a:extLst>
                <a:ext uri="{FF2B5EF4-FFF2-40B4-BE49-F238E27FC236}">
                  <a16:creationId xmlns:a16="http://schemas.microsoft.com/office/drawing/2014/main" id="{F9F6FD60-B39B-F4AE-98EE-4BD1B94B6B24}"/>
                </a:ext>
              </a:extLst>
            </p:cNvPr>
            <p:cNvSpPr/>
            <p:nvPr/>
          </p:nvSpPr>
          <p:spPr>
            <a:xfrm>
              <a:off x="3711721" y="1805631"/>
              <a:ext cx="3509514" cy="1339957"/>
            </a:xfrm>
            <a:prstGeom prst="roundRect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081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idor de text 16"/>
          <p:cNvSpPr txBox="1">
            <a:spLocks/>
          </p:cNvSpPr>
          <p:nvPr/>
        </p:nvSpPr>
        <p:spPr>
          <a:xfrm>
            <a:off x="132707" y="2068571"/>
            <a:ext cx="8452840" cy="27267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b="1">
                <a:latin typeface="Calibri"/>
                <a:ea typeface="Arial"/>
                <a:cs typeface="Arial"/>
              </a:rPr>
              <a:t>Edad</a:t>
            </a:r>
            <a:r>
              <a:rPr lang="es-ES">
                <a:latin typeface="Calibri"/>
                <a:ea typeface="Arial"/>
                <a:cs typeface="Arial"/>
              </a:rPr>
              <a:t> dependiente: mayor edad más incidencia de cáncer de próstata (</a:t>
            </a:r>
            <a:r>
              <a:rPr lang="es-ES" err="1">
                <a:latin typeface="Calibri"/>
                <a:ea typeface="Arial"/>
                <a:cs typeface="Arial"/>
              </a:rPr>
              <a:t>CaP</a:t>
            </a:r>
            <a:r>
              <a:rPr lang="es-ES">
                <a:latin typeface="Calibri"/>
                <a:ea typeface="Arial"/>
                <a:cs typeface="Arial"/>
              </a:rPr>
              <a:t>).</a:t>
            </a:r>
            <a:endParaRPr lang="es-ES">
              <a:ea typeface="Calibri" panose="020F0502020204030204"/>
              <a:cs typeface="Calibri" panose="020F0502020204030204"/>
            </a:endParaRPr>
          </a:p>
          <a:p>
            <a:pPr marL="1200150" lvl="2" indent="-285750">
              <a:lnSpc>
                <a:spcPct val="150000"/>
              </a:lnSpc>
              <a:buFont typeface="Courier New" panose="020B0604020202020204" pitchFamily="34" charset="0"/>
              <a:buChar char="o"/>
            </a:pPr>
            <a:r>
              <a:rPr lang="es-ES">
                <a:latin typeface="Calibri"/>
                <a:ea typeface="Calibri" panose="020F0502020204030204"/>
                <a:cs typeface="Arial"/>
              </a:rPr>
              <a:t>&gt; 85% de casos nuevos son diagnosticados &gt; 60a. </a:t>
            </a:r>
          </a:p>
          <a:p>
            <a:pPr marL="1200150" lvl="2" indent="-285750">
              <a:lnSpc>
                <a:spcPct val="150000"/>
              </a:lnSpc>
              <a:buFont typeface="Courier New" panose="020B0604020202020204" pitchFamily="34" charset="0"/>
              <a:buChar char="o"/>
            </a:pPr>
            <a:r>
              <a:rPr lang="es-ES">
                <a:latin typeface="Calibri"/>
                <a:ea typeface="Calibri" panose="020F0502020204030204"/>
                <a:cs typeface="Arial"/>
              </a:rPr>
              <a:t>Prevalencia &lt;5% en hombres &lt; 30a, pero puede llegar hasta 59% en &gt;79a.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b="1">
                <a:ea typeface="Calibri" panose="020F0502020204030204"/>
                <a:cs typeface="Calibri" panose="020F0502020204030204"/>
              </a:rPr>
              <a:t>Factores de riesgo: </a:t>
            </a:r>
          </a:p>
          <a:p>
            <a:pPr marL="1200150" lvl="2" indent="-285750">
              <a:lnSpc>
                <a:spcPct val="150000"/>
              </a:lnSpc>
              <a:buFont typeface="Courier New" panose="020B0604020202020204" pitchFamily="34" charset="0"/>
              <a:buChar char="o"/>
            </a:pPr>
            <a:r>
              <a:rPr lang="es-ES">
                <a:ea typeface="Calibri"/>
                <a:cs typeface="Calibri"/>
              </a:rPr>
              <a:t>Hereditario / Origen étnico</a:t>
            </a:r>
          </a:p>
          <a:p>
            <a:pPr marL="1200150" lvl="2" indent="-285750">
              <a:lnSpc>
                <a:spcPct val="150000"/>
              </a:lnSpc>
              <a:buFont typeface="Courier New" panose="020B0604020202020204" pitchFamily="34" charset="0"/>
              <a:buChar char="o"/>
            </a:pPr>
            <a:r>
              <a:rPr lang="es-ES">
                <a:latin typeface="Calibri"/>
                <a:ea typeface="Calibri" panose="020F0502020204030204"/>
                <a:cs typeface="Calibri" panose="020F0502020204030204"/>
              </a:rPr>
              <a:t>No hereditario</a:t>
            </a:r>
          </a:p>
          <a:p>
            <a:pPr lvl="2">
              <a:lnSpc>
                <a:spcPct val="150000"/>
              </a:lnSpc>
            </a:pPr>
            <a:endParaRPr lang="es-ES">
              <a:latin typeface="Calibri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9" name="Títol 1">
            <a:extLst>
              <a:ext uri="{FF2B5EF4-FFF2-40B4-BE49-F238E27FC236}">
                <a16:creationId xmlns:a16="http://schemas.microsoft.com/office/drawing/2014/main" id="{93988099-5A89-91A3-3572-CFC561E90253}"/>
              </a:ext>
            </a:extLst>
          </p:cNvPr>
          <p:cNvSpPr txBox="1">
            <a:spLocks/>
          </p:cNvSpPr>
          <p:nvPr/>
        </p:nvSpPr>
        <p:spPr>
          <a:xfrm>
            <a:off x="533149" y="6346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Epidemiología del Cáncer de Próstata</a:t>
            </a:r>
          </a:p>
        </p:txBody>
      </p:sp>
      <p:pic>
        <p:nvPicPr>
          <p:cNvPr id="10" name="Imagen 9" descr="7,700+ Risk Dial Stock Photos, Pictures &amp; Royalty-Free Images - iStock |  High risk dial">
            <a:extLst>
              <a:ext uri="{FF2B5EF4-FFF2-40B4-BE49-F238E27FC236}">
                <a16:creationId xmlns:a16="http://schemas.microsoft.com/office/drawing/2014/main" id="{A348101A-EC66-37BE-D046-89184B7ECC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21" t="13024" r="9825" b="9123"/>
          <a:stretch>
            <a:fillRect/>
          </a:stretch>
        </p:blipFill>
        <p:spPr>
          <a:xfrm>
            <a:off x="8727299" y="2067104"/>
            <a:ext cx="2866666" cy="272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335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Estadificación del Cáncer de Próstata: Imagen molecular - NGI</a:t>
            </a:r>
            <a:endParaRPr lang="es-ES"/>
          </a:p>
        </p:txBody>
      </p:sp>
      <p:grpSp>
        <p:nvGrpSpPr>
          <p:cNvPr id="2" name="Agrupa 37">
            <a:extLst>
              <a:ext uri="{FF2B5EF4-FFF2-40B4-BE49-F238E27FC236}">
                <a16:creationId xmlns:a16="http://schemas.microsoft.com/office/drawing/2014/main" id="{361A62BF-4D78-AEA4-377D-0FE1DBD7DCAC}"/>
              </a:ext>
            </a:extLst>
          </p:cNvPr>
          <p:cNvGrpSpPr/>
          <p:nvPr/>
        </p:nvGrpSpPr>
        <p:grpSpPr>
          <a:xfrm>
            <a:off x="816838" y="1824995"/>
            <a:ext cx="6135180" cy="2002754"/>
            <a:chOff x="839416" y="1099029"/>
            <a:chExt cx="6135180" cy="2002754"/>
          </a:xfrm>
        </p:grpSpPr>
        <p:sp>
          <p:nvSpPr>
            <p:cNvPr id="3" name="CuadroTexto 1">
              <a:extLst>
                <a:ext uri="{FF2B5EF4-FFF2-40B4-BE49-F238E27FC236}">
                  <a16:creationId xmlns:a16="http://schemas.microsoft.com/office/drawing/2014/main" id="{EF513CFE-2AC5-ECA2-4602-09F78A08C914}"/>
                </a:ext>
              </a:extLst>
            </p:cNvPr>
            <p:cNvSpPr txBox="1"/>
            <p:nvPr/>
          </p:nvSpPr>
          <p:spPr>
            <a:xfrm>
              <a:off x="839416" y="1099029"/>
              <a:ext cx="6120680" cy="880369"/>
            </a:xfrm>
            <a:prstGeom prst="rect">
              <a:avLst/>
            </a:prstGeom>
            <a:noFill/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s-ES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Tomografía por Emisión de Positrones – Tomografía Computarizada (PET/TC)</a:t>
              </a:r>
            </a:p>
          </p:txBody>
        </p:sp>
        <p:sp>
          <p:nvSpPr>
            <p:cNvPr id="8" name="CuadroTexto 1">
              <a:extLst>
                <a:ext uri="{FF2B5EF4-FFF2-40B4-BE49-F238E27FC236}">
                  <a16:creationId xmlns:a16="http://schemas.microsoft.com/office/drawing/2014/main" id="{E43FF7A0-AA9E-80BE-DD7D-F6D35BF935A3}"/>
                </a:ext>
              </a:extLst>
            </p:cNvPr>
            <p:cNvSpPr txBox="1"/>
            <p:nvPr/>
          </p:nvSpPr>
          <p:spPr>
            <a:xfrm>
              <a:off x="839416" y="2636912"/>
              <a:ext cx="2088232" cy="464871"/>
            </a:xfrm>
            <a:prstGeom prst="rect">
              <a:avLst/>
            </a:prstGeom>
            <a:noFill/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s-ES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PET/TC colina</a:t>
              </a:r>
            </a:p>
          </p:txBody>
        </p:sp>
        <p:sp>
          <p:nvSpPr>
            <p:cNvPr id="15" name="CuadroTexto 1">
              <a:extLst>
                <a:ext uri="{FF2B5EF4-FFF2-40B4-BE49-F238E27FC236}">
                  <a16:creationId xmlns:a16="http://schemas.microsoft.com/office/drawing/2014/main" id="{364D49C6-2EDD-8B8C-48D7-A1F9CEF247BC}"/>
                </a:ext>
              </a:extLst>
            </p:cNvPr>
            <p:cNvSpPr txBox="1"/>
            <p:nvPr/>
          </p:nvSpPr>
          <p:spPr>
            <a:xfrm>
              <a:off x="4886364" y="2636912"/>
              <a:ext cx="2088232" cy="464871"/>
            </a:xfrm>
            <a:prstGeom prst="rect">
              <a:avLst/>
            </a:prstGeom>
            <a:noFill/>
            <a:ln>
              <a:solidFill>
                <a:schemeClr val="tx2">
                  <a:lumMod val="10000"/>
                  <a:lumOff val="90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s-ES" b="1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PET/TC PSMA</a:t>
              </a:r>
            </a:p>
          </p:txBody>
        </p:sp>
        <p:cxnSp>
          <p:nvCxnSpPr>
            <p:cNvPr id="20" name="Connector de fletxa recta 4">
              <a:extLst>
                <a:ext uri="{FF2B5EF4-FFF2-40B4-BE49-F238E27FC236}">
                  <a16:creationId xmlns:a16="http://schemas.microsoft.com/office/drawing/2014/main" id="{BEAB0A75-603F-9FD6-4721-13BD31D2A06F}"/>
                </a:ext>
              </a:extLst>
            </p:cNvPr>
            <p:cNvCxnSpPr>
              <a:stCxn id="3" idx="2"/>
            </p:cNvCxnSpPr>
            <p:nvPr/>
          </p:nvCxnSpPr>
          <p:spPr>
            <a:xfrm flipH="1">
              <a:off x="1844027" y="1979398"/>
              <a:ext cx="2055729" cy="6575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 de fletxa recta 31">
              <a:extLst>
                <a:ext uri="{FF2B5EF4-FFF2-40B4-BE49-F238E27FC236}">
                  <a16:creationId xmlns:a16="http://schemas.microsoft.com/office/drawing/2014/main" id="{EF7CC864-A056-3946-11DD-2BBF0997381D}"/>
                </a:ext>
              </a:extLst>
            </p:cNvPr>
            <p:cNvCxnSpPr>
              <a:stCxn id="3" idx="2"/>
            </p:cNvCxnSpPr>
            <p:nvPr/>
          </p:nvCxnSpPr>
          <p:spPr>
            <a:xfrm>
              <a:off x="3899756" y="1979398"/>
              <a:ext cx="2030724" cy="6575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Imagen 11">
            <a:extLst>
              <a:ext uri="{FF2B5EF4-FFF2-40B4-BE49-F238E27FC236}">
                <a16:creationId xmlns:a16="http://schemas.microsoft.com/office/drawing/2014/main" id="{218B938A-7F82-0CF6-0D36-E54746CEE0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6" r="388" b="19635"/>
          <a:stretch/>
        </p:blipFill>
        <p:spPr>
          <a:xfrm>
            <a:off x="8252148" y="1511189"/>
            <a:ext cx="2973353" cy="1986640"/>
          </a:xfrm>
          <a:prstGeom prst="rect">
            <a:avLst/>
          </a:prstGeom>
        </p:spPr>
      </p:pic>
      <p:pic>
        <p:nvPicPr>
          <p:cNvPr id="26" name="Imagen 10">
            <a:extLst>
              <a:ext uri="{FF2B5EF4-FFF2-40B4-BE49-F238E27FC236}">
                <a16:creationId xmlns:a16="http://schemas.microsoft.com/office/drawing/2014/main" id="{26B7C3C5-624C-333C-3058-C91501633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177" y="3595313"/>
            <a:ext cx="2973324" cy="2212892"/>
          </a:xfrm>
          <a:prstGeom prst="rect">
            <a:avLst/>
          </a:prstGeom>
        </p:spPr>
      </p:pic>
      <p:grpSp>
        <p:nvGrpSpPr>
          <p:cNvPr id="31" name="Grupo 30">
            <a:extLst>
              <a:ext uri="{FF2B5EF4-FFF2-40B4-BE49-F238E27FC236}">
                <a16:creationId xmlns:a16="http://schemas.microsoft.com/office/drawing/2014/main" id="{FA9241B7-D52C-A4F2-7F94-DA46F4099A3E}"/>
              </a:ext>
            </a:extLst>
          </p:cNvPr>
          <p:cNvGrpSpPr/>
          <p:nvPr/>
        </p:nvGrpSpPr>
        <p:grpSpPr>
          <a:xfrm>
            <a:off x="816838" y="4568135"/>
            <a:ext cx="7119251" cy="464871"/>
            <a:chOff x="816838" y="4568135"/>
            <a:chExt cx="7119251" cy="464871"/>
          </a:xfrm>
        </p:grpSpPr>
        <p:sp>
          <p:nvSpPr>
            <p:cNvPr id="29" name="CuadroTexto 1">
              <a:extLst>
                <a:ext uri="{FF2B5EF4-FFF2-40B4-BE49-F238E27FC236}">
                  <a16:creationId xmlns:a16="http://schemas.microsoft.com/office/drawing/2014/main" id="{EF9130AA-298F-E62D-51B7-E6F9B4D038B7}"/>
                </a:ext>
              </a:extLst>
            </p:cNvPr>
            <p:cNvSpPr txBox="1"/>
            <p:nvPr/>
          </p:nvSpPr>
          <p:spPr>
            <a:xfrm>
              <a:off x="816838" y="4568135"/>
              <a:ext cx="7119251" cy="464871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lnSpc>
                  <a:spcPct val="150000"/>
                </a:lnSpc>
                <a:buFont typeface="Arial"/>
                <a:buChar char="•"/>
              </a:pPr>
              <a:r>
                <a: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     Sensibilidad </a:t>
              </a:r>
              <a:r>
                <a:rPr lang="es-ES" b="1">
                  <a:solidFill>
                    <a:srgbClr val="FF0000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&gt;</a:t>
              </a:r>
              <a:r>
                <a: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 Estadiaje convencional (TC y gammagrafía ósea)</a:t>
              </a:r>
            </a:p>
          </p:txBody>
        </p:sp>
        <p:sp>
          <p:nvSpPr>
            <p:cNvPr id="30" name="Flecha: hacia abajo 31">
              <a:extLst>
                <a:ext uri="{FF2B5EF4-FFF2-40B4-BE49-F238E27FC236}">
                  <a16:creationId xmlns:a16="http://schemas.microsoft.com/office/drawing/2014/main" id="{897EDDD9-7E6D-A894-2FF9-7E3FF39DF8FC}"/>
                </a:ext>
              </a:extLst>
            </p:cNvPr>
            <p:cNvSpPr/>
            <p:nvPr/>
          </p:nvSpPr>
          <p:spPr>
            <a:xfrm flipV="1">
              <a:off x="1178134" y="4645442"/>
              <a:ext cx="148267" cy="338061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7904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ángulo 34">
            <a:extLst>
              <a:ext uri="{FF2B5EF4-FFF2-40B4-BE49-F238E27FC236}">
                <a16:creationId xmlns:a16="http://schemas.microsoft.com/office/drawing/2014/main" id="{5E042731-347F-D445-22D6-D1A8FCFE81AA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Estadificación del Cáncer de Próstata: Imagen molecular</a:t>
            </a:r>
            <a:endParaRPr lang="es-ES"/>
          </a:p>
        </p:txBody>
      </p:sp>
      <p:grpSp>
        <p:nvGrpSpPr>
          <p:cNvPr id="4" name="Grupo 9">
            <a:extLst>
              <a:ext uri="{FF2B5EF4-FFF2-40B4-BE49-F238E27FC236}">
                <a16:creationId xmlns:a16="http://schemas.microsoft.com/office/drawing/2014/main" id="{63CC9489-9EFF-12C8-2000-B3E6996DBC0A}"/>
              </a:ext>
            </a:extLst>
          </p:cNvPr>
          <p:cNvGrpSpPr/>
          <p:nvPr/>
        </p:nvGrpSpPr>
        <p:grpSpPr>
          <a:xfrm>
            <a:off x="669985" y="2955051"/>
            <a:ext cx="11246678" cy="3621460"/>
            <a:chOff x="660399" y="2860872"/>
            <a:chExt cx="11246678" cy="3621460"/>
          </a:xfrm>
        </p:grpSpPr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A10ABEDE-63DE-F562-EC4D-02BC3953B846}"/>
                </a:ext>
              </a:extLst>
            </p:cNvPr>
            <p:cNvGrpSpPr/>
            <p:nvPr/>
          </p:nvGrpSpPr>
          <p:grpSpPr>
            <a:xfrm>
              <a:off x="660399" y="2860872"/>
              <a:ext cx="11246678" cy="3621460"/>
              <a:chOff x="660399" y="2860872"/>
              <a:chExt cx="11246678" cy="3621460"/>
            </a:xfrm>
          </p:grpSpPr>
          <p:sp>
            <p:nvSpPr>
              <p:cNvPr id="9" name="CuadroTexto 1">
                <a:extLst>
                  <a:ext uri="{FF2B5EF4-FFF2-40B4-BE49-F238E27FC236}">
                    <a16:creationId xmlns:a16="http://schemas.microsoft.com/office/drawing/2014/main" id="{10615E0D-70D2-C951-59CB-2991D0F15F6C}"/>
                  </a:ext>
                </a:extLst>
              </p:cNvPr>
              <p:cNvSpPr txBox="1"/>
              <p:nvPr/>
            </p:nvSpPr>
            <p:spPr>
              <a:xfrm>
                <a:off x="839916" y="2860872"/>
                <a:ext cx="10836106" cy="2173031"/>
              </a:xfrm>
              <a:prstGeom prst="rect">
                <a:avLst/>
              </a:prstGeom>
              <a:noFill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es-E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s-ES" sz="2000" b="1" u="sng">
                    <a:solidFill>
                      <a:srgbClr val="00206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PET/TC PSMA:</a:t>
                </a:r>
                <a:endParaRPr lang="es-ES" sz="2000" b="1" u="sng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/>
                  <a:buChar char="•"/>
                </a:pPr>
                <a:endPara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endParaRPr lang="es-ES">
                  <a:latin typeface="Calibri" panose="020F0502020204030204" pitchFamily="34" charset="0"/>
                  <a:ea typeface="Calibri"/>
                  <a:cs typeface="Calibri" panose="020F0502020204030204" pitchFamily="34" charset="0"/>
                </a:endParaRPr>
              </a:p>
            </p:txBody>
          </p:sp>
          <p:sp>
            <p:nvSpPr>
              <p:cNvPr id="10" name="CuadroTexto 19">
                <a:extLst>
                  <a:ext uri="{FF2B5EF4-FFF2-40B4-BE49-F238E27FC236}">
                    <a16:creationId xmlns:a16="http://schemas.microsoft.com/office/drawing/2014/main" id="{4F9E5DEA-17A2-DF94-53FE-E3D0CA932F00}"/>
                  </a:ext>
                </a:extLst>
              </p:cNvPr>
              <p:cNvSpPr txBox="1"/>
              <p:nvPr/>
            </p:nvSpPr>
            <p:spPr>
              <a:xfrm>
                <a:off x="2976744" y="3284321"/>
                <a:ext cx="4455294" cy="707886"/>
              </a:xfrm>
              <a:prstGeom prst="rect">
                <a:avLst/>
              </a:prstGeom>
              <a:noFill/>
              <a:ln w="63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es-ES" b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PSMA:</a:t>
                </a:r>
                <a:r>
                  <a:rPr lang="es-ES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s-ES" i="1" err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Prostate-specific</a:t>
                </a:r>
                <a:r>
                  <a:rPr lang="es-ES" i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s-ES" i="1" err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membrane</a:t>
                </a:r>
                <a:r>
                  <a:rPr lang="es-ES" i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s-ES" i="1" err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antigen</a:t>
                </a:r>
                <a:endParaRPr lang="es-ES" i="1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" name="CuadroTexto 21">
                <a:extLst>
                  <a:ext uri="{FF2B5EF4-FFF2-40B4-BE49-F238E27FC236}">
                    <a16:creationId xmlns:a16="http://schemas.microsoft.com/office/drawing/2014/main" id="{7EACD306-9887-8E39-23A4-286973E94D8B}"/>
                  </a:ext>
                </a:extLst>
              </p:cNvPr>
              <p:cNvSpPr txBox="1"/>
              <p:nvPr/>
            </p:nvSpPr>
            <p:spPr>
              <a:xfrm>
                <a:off x="2768653" y="4077101"/>
                <a:ext cx="4871476" cy="792781"/>
              </a:xfrm>
              <a:prstGeom prst="rect">
                <a:avLst/>
              </a:prstGeom>
              <a:noFill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s-ES" sz="1600" b="1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Glicoproteína transmembrana expresada en todos los tejidos prostáticos.</a:t>
                </a:r>
                <a:endParaRPr lang="es-ES" sz="1600">
                  <a:latin typeface="Calibri" panose="020F0502020204030204" pitchFamily="34" charset="0"/>
                  <a:ea typeface="Calibri" panose="020F0502020204030204"/>
                  <a:cs typeface="Calibri" panose="020F0502020204030204" pitchFamily="34" charset="0"/>
                </a:endParaRPr>
              </a:p>
            </p:txBody>
          </p:sp>
          <p:grpSp>
            <p:nvGrpSpPr>
              <p:cNvPr id="12" name="Grupo 29">
                <a:extLst>
                  <a:ext uri="{FF2B5EF4-FFF2-40B4-BE49-F238E27FC236}">
                    <a16:creationId xmlns:a16="http://schemas.microsoft.com/office/drawing/2014/main" id="{FBFA8F0D-3899-E7D2-AA08-5F3BCC8DA1AE}"/>
                  </a:ext>
                </a:extLst>
              </p:cNvPr>
              <p:cNvGrpSpPr/>
              <p:nvPr/>
            </p:nvGrpSpPr>
            <p:grpSpPr>
              <a:xfrm>
                <a:off x="8037443" y="3197967"/>
                <a:ext cx="3869634" cy="3284365"/>
                <a:chOff x="8037443" y="3197967"/>
                <a:chExt cx="3869634" cy="3284365"/>
              </a:xfrm>
            </p:grpSpPr>
            <p:sp>
              <p:nvSpPr>
                <p:cNvPr id="29" name="CuadroTexto 17">
                  <a:extLst>
                    <a:ext uri="{FF2B5EF4-FFF2-40B4-BE49-F238E27FC236}">
                      <a16:creationId xmlns:a16="http://schemas.microsoft.com/office/drawing/2014/main" id="{667C0EEC-E998-052C-22F9-A7D65ABD5B49}"/>
                    </a:ext>
                  </a:extLst>
                </p:cNvPr>
                <p:cNvSpPr txBox="1"/>
                <p:nvPr/>
              </p:nvSpPr>
              <p:spPr>
                <a:xfrm>
                  <a:off x="9585287" y="6266888"/>
                  <a:ext cx="2153473" cy="215444"/>
                </a:xfrm>
                <a:prstGeom prst="rect">
                  <a:avLst/>
                </a:prstGeom>
                <a:noFill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algn="r"/>
                  <a:r>
                    <a:rPr lang="es-ES" sz="800" b="1" i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EAU </a:t>
                  </a:r>
                  <a:r>
                    <a:rPr lang="es-ES" sz="800" b="1" i="1" err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guidelines</a:t>
                  </a:r>
                  <a:r>
                    <a:rPr lang="es-ES" sz="800" b="1" i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  </a:t>
                  </a:r>
                  <a:r>
                    <a:rPr lang="es-ES" sz="800" b="1" i="1" err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Prostate</a:t>
                  </a:r>
                  <a:r>
                    <a:rPr lang="es-ES" sz="800" b="1" i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s-ES" sz="800" b="1" i="1" err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Cancer</a:t>
                  </a:r>
                  <a:r>
                    <a:rPr lang="es-ES" sz="800" b="1" i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, 2023.</a:t>
                  </a:r>
                  <a:endParaRPr lang="es-ES" sz="800" i="1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0" name="Imagen 26" descr="Tabla&#10;&#10;Descripción generada automáticamente">
                  <a:extLst>
                    <a:ext uri="{FF2B5EF4-FFF2-40B4-BE49-F238E27FC236}">
                      <a16:creationId xmlns:a16="http://schemas.microsoft.com/office/drawing/2014/main" id="{3C9AECA3-9E3A-553A-90F2-8862B9CC4D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037443" y="3197967"/>
                  <a:ext cx="3869634" cy="3079371"/>
                </a:xfrm>
                <a:prstGeom prst="rect">
                  <a:avLst/>
                </a:prstGeom>
              </p:spPr>
            </p:pic>
            <p:sp>
              <p:nvSpPr>
                <p:cNvPr id="31" name="Rectángulo 28">
                  <a:extLst>
                    <a:ext uri="{FF2B5EF4-FFF2-40B4-BE49-F238E27FC236}">
                      <a16:creationId xmlns:a16="http://schemas.microsoft.com/office/drawing/2014/main" id="{0ADAA4F8-62A2-6492-339D-16E2557BCB1C}"/>
                    </a:ext>
                  </a:extLst>
                </p:cNvPr>
                <p:cNvSpPr/>
                <p:nvPr/>
              </p:nvSpPr>
              <p:spPr>
                <a:xfrm>
                  <a:off x="8050694" y="4516782"/>
                  <a:ext cx="3743740" cy="254000"/>
                </a:xfrm>
                <a:prstGeom prst="rect">
                  <a:avLst/>
                </a:prstGeom>
                <a:noFill/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3" name="Grupo 33">
                <a:extLst>
                  <a:ext uri="{FF2B5EF4-FFF2-40B4-BE49-F238E27FC236}">
                    <a16:creationId xmlns:a16="http://schemas.microsoft.com/office/drawing/2014/main" id="{B1D8F722-121F-BC00-A3F2-2D2FCE43B813}"/>
                  </a:ext>
                </a:extLst>
              </p:cNvPr>
              <p:cNvGrpSpPr/>
              <p:nvPr/>
            </p:nvGrpSpPr>
            <p:grpSpPr>
              <a:xfrm>
                <a:off x="3603620" y="4996128"/>
                <a:ext cx="3278062" cy="386148"/>
                <a:chOff x="8694664" y="4708997"/>
                <a:chExt cx="3278062" cy="386148"/>
              </a:xfrm>
            </p:grpSpPr>
            <p:sp>
              <p:nvSpPr>
                <p:cNvPr id="27" name="Flecha: hacia abajo 31">
                  <a:extLst>
                    <a:ext uri="{FF2B5EF4-FFF2-40B4-BE49-F238E27FC236}">
                      <a16:creationId xmlns:a16="http://schemas.microsoft.com/office/drawing/2014/main" id="{349FC255-871E-1F8E-7F46-05F8A5815CCB}"/>
                    </a:ext>
                  </a:extLst>
                </p:cNvPr>
                <p:cNvSpPr/>
                <p:nvPr/>
              </p:nvSpPr>
              <p:spPr>
                <a:xfrm>
                  <a:off x="8694664" y="4708997"/>
                  <a:ext cx="155358" cy="386148"/>
                </a:xfrm>
                <a:prstGeom prst="downArrow">
                  <a:avLst/>
                </a:prstGeom>
                <a:solidFill>
                  <a:srgbClr val="C00000"/>
                </a:solidFill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" name="CuadroTexto 32">
                  <a:extLst>
                    <a:ext uri="{FF2B5EF4-FFF2-40B4-BE49-F238E27FC236}">
                      <a16:creationId xmlns:a16="http://schemas.microsoft.com/office/drawing/2014/main" id="{FC8CB69C-E1D1-4282-3B35-64DA1E2C4309}"/>
                    </a:ext>
                  </a:extLst>
                </p:cNvPr>
                <p:cNvSpPr txBox="1"/>
                <p:nvPr/>
              </p:nvSpPr>
              <p:spPr>
                <a:xfrm>
                  <a:off x="8850613" y="4751687"/>
                  <a:ext cx="3122113" cy="338554"/>
                </a:xfrm>
                <a:prstGeom prst="rect">
                  <a:avLst/>
                </a:prstGeom>
                <a:noFill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s-ES" sz="1600" b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Expresión en </a:t>
                  </a:r>
                  <a:r>
                    <a:rPr lang="es-ES" sz="1600" b="1" err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CaP</a:t>
                  </a:r>
                  <a:r>
                    <a:rPr lang="es-ES" sz="1600" b="1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Neuroendocrino</a:t>
                  </a:r>
                  <a:endParaRPr lang="es-ES" sz="1600" b="1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" name="Grupo 40">
                <a:extLst>
                  <a:ext uri="{FF2B5EF4-FFF2-40B4-BE49-F238E27FC236}">
                    <a16:creationId xmlns:a16="http://schemas.microsoft.com/office/drawing/2014/main" id="{3D23CB6A-3AC7-3983-724F-FEF043C632A2}"/>
                  </a:ext>
                </a:extLst>
              </p:cNvPr>
              <p:cNvGrpSpPr/>
              <p:nvPr/>
            </p:nvGrpSpPr>
            <p:grpSpPr>
              <a:xfrm>
                <a:off x="660399" y="3479789"/>
                <a:ext cx="2007567" cy="2128089"/>
                <a:chOff x="6436138" y="1635529"/>
                <a:chExt cx="2460349" cy="2470436"/>
              </a:xfrm>
            </p:grpSpPr>
            <p:pic>
              <p:nvPicPr>
                <p:cNvPr id="17" name="Imagen 34" descr="IJMS | Free Full-Text | Prostate-Specific Membrane Antigen (PSMA)  Theranostics for Treatment of Oligometastatic Prostate Cancer">
                  <a:extLst>
                    <a:ext uri="{FF2B5EF4-FFF2-40B4-BE49-F238E27FC236}">
                      <a16:creationId xmlns:a16="http://schemas.microsoft.com/office/drawing/2014/main" id="{07FF2A13-9910-1066-DB17-944C9311B9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64260" r="176" b="-299"/>
                <a:stretch/>
              </p:blipFill>
              <p:spPr>
                <a:xfrm>
                  <a:off x="6668053" y="1635529"/>
                  <a:ext cx="2228434" cy="2301714"/>
                </a:xfrm>
                <a:prstGeom prst="rect">
                  <a:avLst/>
                </a:prstGeom>
              </p:spPr>
            </p:pic>
            <p:sp>
              <p:nvSpPr>
                <p:cNvPr id="18" name="Rectángulo 36">
                  <a:extLst>
                    <a:ext uri="{FF2B5EF4-FFF2-40B4-BE49-F238E27FC236}">
                      <a16:creationId xmlns:a16="http://schemas.microsoft.com/office/drawing/2014/main" id="{F30B2123-62B6-F911-84BE-1E6A3009A5B9}"/>
                    </a:ext>
                  </a:extLst>
                </p:cNvPr>
                <p:cNvSpPr/>
                <p:nvPr/>
              </p:nvSpPr>
              <p:spPr>
                <a:xfrm>
                  <a:off x="6436138" y="2096052"/>
                  <a:ext cx="993914" cy="640521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" name="Rectángulo 39">
                  <a:extLst>
                    <a:ext uri="{FF2B5EF4-FFF2-40B4-BE49-F238E27FC236}">
                      <a16:creationId xmlns:a16="http://schemas.microsoft.com/office/drawing/2014/main" id="{3BC2424A-4F3B-2871-A2A8-02AEF9B7BEB3}"/>
                    </a:ext>
                  </a:extLst>
                </p:cNvPr>
                <p:cNvSpPr/>
                <p:nvPr/>
              </p:nvSpPr>
              <p:spPr>
                <a:xfrm>
                  <a:off x="6590747" y="3664226"/>
                  <a:ext cx="993914" cy="441739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6" name="CuadroTexto 1">
                <a:extLst>
                  <a:ext uri="{FF2B5EF4-FFF2-40B4-BE49-F238E27FC236}">
                    <a16:creationId xmlns:a16="http://schemas.microsoft.com/office/drawing/2014/main" id="{BFEBF05A-E09D-E796-DC24-D44B46730E5B}"/>
                  </a:ext>
                </a:extLst>
              </p:cNvPr>
              <p:cNvSpPr txBox="1"/>
              <p:nvPr/>
            </p:nvSpPr>
            <p:spPr>
              <a:xfrm>
                <a:off x="674263" y="5643828"/>
                <a:ext cx="10836106" cy="792781"/>
              </a:xfrm>
              <a:prstGeom prst="rect">
                <a:avLst/>
              </a:prstGeom>
              <a:noFill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es-E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>
                  <a:lnSpc>
                    <a:spcPct val="150000"/>
                  </a:lnSpc>
                  <a:buFont typeface="Arial"/>
                  <a:buChar char="•"/>
                </a:pPr>
                <a:r>
                  <a:rPr lang="es-ES" sz="1600" b="1"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Radiofármacos disponibles: </a:t>
                </a:r>
                <a:r>
                  <a:rPr lang="es-ES" sz="1600" baseline="30000">
                    <a:solidFill>
                      <a:srgbClr val="000000"/>
                    </a:solidFill>
                    <a:latin typeface="Calibri" panose="020F0502020204030204" pitchFamily="34" charset="0"/>
                    <a:ea typeface="+mn-lt"/>
                    <a:cs typeface="Calibri" panose="020F0502020204030204" pitchFamily="34" charset="0"/>
                  </a:rPr>
                  <a:t>68</a:t>
                </a:r>
                <a:r>
                  <a:rPr lang="es-ES" sz="1600">
                    <a:solidFill>
                      <a:srgbClr val="000000"/>
                    </a:solidFill>
                    <a:latin typeface="Calibri" panose="020F0502020204030204" pitchFamily="34" charset="0"/>
                    <a:ea typeface="+mn-lt"/>
                    <a:cs typeface="Calibri" panose="020F0502020204030204" pitchFamily="34" charset="0"/>
                  </a:rPr>
                  <a:t>Ga-PSMA, </a:t>
                </a:r>
                <a:r>
                  <a:rPr lang="es-ES" sz="1600" baseline="30000">
                    <a:solidFill>
                      <a:srgbClr val="000000"/>
                    </a:solidFill>
                    <a:latin typeface="Calibri" panose="020F0502020204030204" pitchFamily="34" charset="0"/>
                    <a:ea typeface="+mn-lt"/>
                    <a:cs typeface="Calibri" panose="020F0502020204030204" pitchFamily="34" charset="0"/>
                  </a:rPr>
                  <a:t>18</a:t>
                </a:r>
                <a:r>
                  <a:rPr lang="es-ES" sz="1600">
                    <a:solidFill>
                      <a:srgbClr val="000000"/>
                    </a:solidFill>
                    <a:latin typeface="Calibri" panose="020F0502020204030204" pitchFamily="34" charset="0"/>
                    <a:ea typeface="+mn-lt"/>
                    <a:cs typeface="Calibri" panose="020F0502020204030204" pitchFamily="34" charset="0"/>
                  </a:rPr>
                  <a:t>F-PSMA.</a:t>
                </a:r>
                <a:endParaRPr lang="es-ES" sz="1600" b="1">
                  <a:solidFill>
                    <a:srgbClr val="000000"/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buFont typeface="Arial"/>
                  <a:buChar char="•"/>
                </a:pPr>
                <a:r>
                  <a:rPr lang="es-ES" sz="1600" b="1"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PSA </a:t>
                </a:r>
                <a:r>
                  <a:rPr lang="es-ES" sz="1600" b="1" err="1"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doubling</a:t>
                </a:r>
                <a:r>
                  <a:rPr lang="es-ES" sz="1600" b="1"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 time: </a:t>
                </a:r>
                <a:r>
                  <a:rPr lang="es-ES" sz="1600">
                    <a:solidFill>
                      <a:srgbClr val="FF0000"/>
                    </a:solidFill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&lt; 6 </a:t>
                </a:r>
                <a:r>
                  <a:rPr lang="es-ES" sz="1600">
                    <a:latin typeface="Calibri" panose="020F0502020204030204" pitchFamily="34" charset="0"/>
                    <a:ea typeface="Calibri"/>
                    <a:cs typeface="Calibri" panose="020F0502020204030204" pitchFamily="34" charset="0"/>
                  </a:rPr>
                  <a:t>meses           Sensibilidad más alta.</a:t>
                </a:r>
              </a:p>
            </p:txBody>
          </p:sp>
        </p:grpSp>
        <p:sp>
          <p:nvSpPr>
            <p:cNvPr id="7" name="Flecha: hacia abajo 8">
              <a:extLst>
                <a:ext uri="{FF2B5EF4-FFF2-40B4-BE49-F238E27FC236}">
                  <a16:creationId xmlns:a16="http://schemas.microsoft.com/office/drawing/2014/main" id="{5B25BE75-46E8-A407-4CE9-88D3DB1BAC29}"/>
                </a:ext>
              </a:extLst>
            </p:cNvPr>
            <p:cNvSpPr/>
            <p:nvPr/>
          </p:nvSpPr>
          <p:spPr>
            <a:xfrm rot="16200000">
              <a:off x="3684044" y="6101158"/>
              <a:ext cx="149869" cy="386148"/>
            </a:xfrm>
            <a:prstGeom prst="downArrow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2" name="CuadroTexto 1">
            <a:extLst>
              <a:ext uri="{FF2B5EF4-FFF2-40B4-BE49-F238E27FC236}">
                <a16:creationId xmlns:a16="http://schemas.microsoft.com/office/drawing/2014/main" id="{31DFB8A3-7A2A-2AB4-D055-6DE21184E945}"/>
              </a:ext>
            </a:extLst>
          </p:cNvPr>
          <p:cNvSpPr txBox="1"/>
          <p:nvPr/>
        </p:nvSpPr>
        <p:spPr>
          <a:xfrm>
            <a:off x="875271" y="1472144"/>
            <a:ext cx="10836106" cy="21730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s-ES" sz="2000" b="1" u="sng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PET/TC colina:</a:t>
            </a:r>
            <a:endParaRPr lang="es-ES" sz="2000" b="1" u="sng">
              <a:solidFill>
                <a:srgbClr val="002060"/>
              </a:solidFill>
              <a:latin typeface="Calibri" panose="020F0502020204030204" pitchFamily="34" charset="0"/>
              <a:ea typeface="Calibri" panose="020F0502020204030204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s-ES" b="1"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Sensibilidad detección N+: 62%      Especificidad N+: 92% 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endParaRPr lang="es-ES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es-ES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es-ES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graphicFrame>
        <p:nvGraphicFramePr>
          <p:cNvPr id="34" name="Tabla 2">
            <a:extLst>
              <a:ext uri="{FF2B5EF4-FFF2-40B4-BE49-F238E27FC236}">
                <a16:creationId xmlns:a16="http://schemas.microsoft.com/office/drawing/2014/main" id="{4EC31E60-DB81-99FE-FECD-FBFFE09CCA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646379"/>
              </p:ext>
            </p:extLst>
          </p:nvPr>
        </p:nvGraphicFramePr>
        <p:xfrm>
          <a:off x="7651216" y="1598184"/>
          <a:ext cx="4097130" cy="111251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751491526"/>
                    </a:ext>
                  </a:extLst>
                </a:gridCol>
                <a:gridCol w="2065130">
                  <a:extLst>
                    <a:ext uri="{9D8B030D-6E8A-4147-A177-3AD203B41FA5}">
                      <a16:colId xmlns:a16="http://schemas.microsoft.com/office/drawing/2014/main" val="2631175526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6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PSA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_tradnl" sz="16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Sensibilidad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7426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_tradnl" sz="14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&lt;1 ng/mL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5-24%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74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_tradnl" sz="14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&gt;5 ng/</a:t>
                      </a:r>
                      <a:r>
                        <a:rPr lang="es-ES_tradnl" sz="1400" noProof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mL</a:t>
                      </a:r>
                      <a:endParaRPr lang="es-ES_tradnl" sz="1400" noProof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400" noProof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67-100%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433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4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Estadificación del Cáncer de Próstata: Imagen molecular</a:t>
            </a:r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78F7CD7-7451-AC44-8556-EBD66FD9B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134" y="1989846"/>
            <a:ext cx="8777888" cy="287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93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2C9D6FC7-1272-B638-6B95-0385C4F5DBDE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  <a:latin typeface="Calibri Light"/>
                <a:cs typeface="Calibri Light"/>
              </a:rPr>
              <a:t>Conclusiones</a:t>
            </a:r>
            <a:endParaRPr lang="es-ES"/>
          </a:p>
        </p:txBody>
      </p:sp>
      <p:sp>
        <p:nvSpPr>
          <p:cNvPr id="2" name="Contenidor de text 16">
            <a:extLst>
              <a:ext uri="{FF2B5EF4-FFF2-40B4-BE49-F238E27FC236}">
                <a16:creationId xmlns:a16="http://schemas.microsoft.com/office/drawing/2014/main" id="{DDCCE5FA-9E98-3B72-FDEB-6B893A8190B0}"/>
              </a:ext>
            </a:extLst>
          </p:cNvPr>
          <p:cNvSpPr txBox="1">
            <a:spLocks/>
          </p:cNvSpPr>
          <p:nvPr/>
        </p:nvSpPr>
        <p:spPr>
          <a:xfrm>
            <a:off x="496278" y="1549282"/>
            <a:ext cx="11316485" cy="41177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2ª neoplasia más diagnosticada en el hombre a nivel mundial y 1ª a partir de los 55 años.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En </a:t>
            </a:r>
            <a:r>
              <a:rPr lang="es-ES" sz="1500" b="1">
                <a:latin typeface="Calibri"/>
                <a:ea typeface="Arial"/>
                <a:cs typeface="Arial"/>
              </a:rPr>
              <a:t>Europa y España</a:t>
            </a:r>
            <a:r>
              <a:rPr lang="es-ES" sz="1500">
                <a:latin typeface="Calibri"/>
                <a:ea typeface="Arial"/>
                <a:cs typeface="Arial"/>
              </a:rPr>
              <a:t>, es la </a:t>
            </a:r>
            <a:r>
              <a:rPr lang="es-ES" sz="1500" b="1">
                <a:solidFill>
                  <a:srgbClr val="C00000"/>
                </a:solidFill>
                <a:latin typeface="Calibri"/>
                <a:ea typeface="Arial"/>
                <a:cs typeface="Arial"/>
              </a:rPr>
              <a:t>neoplasia más frecuente </a:t>
            </a:r>
            <a:r>
              <a:rPr lang="es-ES" sz="1500" b="1">
                <a:latin typeface="Calibri"/>
                <a:ea typeface="Arial"/>
                <a:cs typeface="Arial"/>
              </a:rPr>
              <a:t>y </a:t>
            </a:r>
            <a:r>
              <a:rPr lang="es-ES" sz="1500" b="1">
                <a:solidFill>
                  <a:srgbClr val="C00000"/>
                </a:solidFill>
                <a:latin typeface="Calibri"/>
                <a:ea typeface="Arial"/>
                <a:cs typeface="Arial"/>
              </a:rPr>
              <a:t>3ª causa de muerte por cáncer </a:t>
            </a:r>
            <a:r>
              <a:rPr lang="es-ES" sz="1500" b="1">
                <a:latin typeface="Calibri"/>
                <a:ea typeface="Arial"/>
                <a:cs typeface="Arial"/>
              </a:rPr>
              <a:t>en el varón</a:t>
            </a:r>
            <a:r>
              <a:rPr lang="es-ES" sz="1500">
                <a:latin typeface="Calibri"/>
                <a:ea typeface="Arial"/>
                <a:cs typeface="Arial"/>
              </a:rPr>
              <a:t>.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Screening y detección individual precoz basadas en </a:t>
            </a:r>
            <a:r>
              <a:rPr lang="es-ES" sz="1500" b="1">
                <a:latin typeface="Calibri"/>
                <a:ea typeface="Arial"/>
                <a:cs typeface="Arial"/>
              </a:rPr>
              <a:t>PSA</a:t>
            </a:r>
            <a:r>
              <a:rPr lang="es-ES" sz="1500">
                <a:latin typeface="Calibri"/>
                <a:ea typeface="Arial"/>
                <a:cs typeface="Arial"/>
              </a:rPr>
              <a:t>.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​Realizar primer PSA a partir de los </a:t>
            </a:r>
            <a:r>
              <a:rPr lang="es-ES" sz="1500" b="1">
                <a:latin typeface="Calibri"/>
                <a:ea typeface="Arial"/>
                <a:cs typeface="Arial"/>
              </a:rPr>
              <a:t>50 años</a:t>
            </a:r>
            <a:r>
              <a:rPr lang="es-ES" sz="1500">
                <a:latin typeface="Calibri"/>
                <a:ea typeface="Arial"/>
                <a:cs typeface="Arial"/>
              </a:rPr>
              <a:t>, </a:t>
            </a:r>
            <a:r>
              <a:rPr lang="es-ES" sz="1500" b="1">
                <a:latin typeface="Calibri"/>
                <a:ea typeface="Arial"/>
                <a:cs typeface="Arial"/>
              </a:rPr>
              <a:t>45 años </a:t>
            </a:r>
            <a:r>
              <a:rPr lang="es-ES" sz="1500">
                <a:latin typeface="Calibri"/>
                <a:ea typeface="Arial"/>
                <a:cs typeface="Arial"/>
              </a:rPr>
              <a:t>si </a:t>
            </a:r>
            <a:r>
              <a:rPr lang="es-ES" sz="1500" b="1">
                <a:latin typeface="Calibri"/>
                <a:ea typeface="Arial"/>
                <a:cs typeface="Arial"/>
              </a:rPr>
              <a:t>afroamericano</a:t>
            </a:r>
            <a:r>
              <a:rPr lang="es-ES" sz="1500">
                <a:latin typeface="Calibri"/>
                <a:ea typeface="Arial"/>
                <a:cs typeface="Arial"/>
              </a:rPr>
              <a:t> o </a:t>
            </a:r>
            <a:r>
              <a:rPr lang="es-ES" sz="1500" b="1">
                <a:latin typeface="Calibri"/>
                <a:ea typeface="Arial"/>
                <a:cs typeface="Arial"/>
              </a:rPr>
              <a:t>antecedentes familiares </a:t>
            </a:r>
            <a:r>
              <a:rPr lang="es-ES" sz="1500" err="1">
                <a:latin typeface="Calibri"/>
                <a:ea typeface="Arial"/>
                <a:cs typeface="Arial"/>
              </a:rPr>
              <a:t>CaP</a:t>
            </a:r>
            <a:r>
              <a:rPr lang="es-ES" sz="1500">
                <a:latin typeface="Calibri"/>
                <a:ea typeface="Arial"/>
                <a:cs typeface="Arial"/>
              </a:rPr>
              <a:t> y </a:t>
            </a:r>
            <a:r>
              <a:rPr lang="es-ES" sz="1500" b="1">
                <a:latin typeface="Calibri"/>
                <a:ea typeface="Arial"/>
                <a:cs typeface="Arial"/>
              </a:rPr>
              <a:t>40 años </a:t>
            </a:r>
            <a:r>
              <a:rPr lang="es-ES" sz="1500">
                <a:latin typeface="Calibri"/>
                <a:ea typeface="Arial"/>
                <a:cs typeface="Arial"/>
              </a:rPr>
              <a:t>si portador </a:t>
            </a:r>
            <a:r>
              <a:rPr lang="es-ES" sz="1500" b="1">
                <a:latin typeface="Calibri"/>
                <a:ea typeface="Arial"/>
                <a:cs typeface="Arial"/>
              </a:rPr>
              <a:t>BRCA2</a:t>
            </a:r>
            <a:r>
              <a:rPr lang="es-ES" sz="1500">
                <a:latin typeface="Calibri"/>
                <a:ea typeface="Arial"/>
                <a:cs typeface="Arial"/>
              </a:rPr>
              <a:t>.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Realizar </a:t>
            </a:r>
            <a:r>
              <a:rPr lang="es-ES" sz="1500" b="1">
                <a:latin typeface="Calibri"/>
                <a:ea typeface="Arial"/>
                <a:cs typeface="Arial"/>
              </a:rPr>
              <a:t>RM </a:t>
            </a:r>
            <a:r>
              <a:rPr lang="es-ES" sz="1500">
                <a:latin typeface="Calibri"/>
                <a:ea typeface="Arial"/>
                <a:cs typeface="Arial"/>
              </a:rPr>
              <a:t>previo a la biopsia prostática, recomendando </a:t>
            </a:r>
            <a:r>
              <a:rPr lang="es-ES" sz="1500" err="1">
                <a:latin typeface="Calibri"/>
                <a:ea typeface="Arial"/>
                <a:cs typeface="Arial"/>
              </a:rPr>
              <a:t>biopsiar</a:t>
            </a:r>
            <a:r>
              <a:rPr lang="es-ES" sz="1500">
                <a:latin typeface="Calibri"/>
                <a:ea typeface="Arial"/>
                <a:cs typeface="Arial"/>
              </a:rPr>
              <a:t> lesiones </a:t>
            </a:r>
            <a:r>
              <a:rPr lang="es-ES" sz="1500" b="1">
                <a:latin typeface="Calibri"/>
                <a:ea typeface="Arial"/>
                <a:cs typeface="Arial"/>
              </a:rPr>
              <a:t>PIRADS≥3</a:t>
            </a:r>
            <a:r>
              <a:rPr lang="es-ES" sz="1500">
                <a:latin typeface="Calibri"/>
                <a:ea typeface="Arial"/>
                <a:cs typeface="Arial"/>
              </a:rPr>
              <a:t>. 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Existen escalas de estratificación de riesgo y biomarcadores para predecir riesgo de </a:t>
            </a:r>
            <a:r>
              <a:rPr lang="es-ES" sz="1500" err="1">
                <a:latin typeface="Calibri"/>
                <a:ea typeface="Arial"/>
                <a:cs typeface="Arial"/>
              </a:rPr>
              <a:t>CaPcs</a:t>
            </a:r>
            <a:r>
              <a:rPr lang="es-ES" sz="1500">
                <a:latin typeface="Calibri"/>
                <a:ea typeface="Arial"/>
                <a:cs typeface="Arial"/>
              </a:rPr>
              <a:t>. 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Se recomienda la </a:t>
            </a:r>
            <a:r>
              <a:rPr lang="es-ES" sz="1500" b="1">
                <a:latin typeface="Calibri"/>
                <a:ea typeface="Calibri"/>
                <a:cs typeface="Calibri"/>
              </a:rPr>
              <a:t>biopsia dirigida</a:t>
            </a:r>
            <a:r>
              <a:rPr lang="es-ES" sz="1500">
                <a:latin typeface="Calibri"/>
                <a:ea typeface="Arial"/>
                <a:cs typeface="Arial"/>
              </a:rPr>
              <a:t> &gt; de las sistemáticas y la vía </a:t>
            </a:r>
            <a:r>
              <a:rPr lang="es-ES" sz="1500" b="1" err="1">
                <a:latin typeface="Calibri"/>
                <a:ea typeface="Arial"/>
                <a:cs typeface="Arial"/>
              </a:rPr>
              <a:t>transperineal</a:t>
            </a:r>
            <a:r>
              <a:rPr lang="es-ES" sz="1500">
                <a:latin typeface="Calibri"/>
                <a:ea typeface="Arial"/>
                <a:cs typeface="Arial"/>
              </a:rPr>
              <a:t> &gt; transrectal.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500">
                <a:latin typeface="Calibri"/>
                <a:ea typeface="Arial"/>
                <a:cs typeface="Arial"/>
              </a:rPr>
              <a:t>Informe de anatomía patológica incluye escala Gleason Score e ISUP, teniendo peor pronóstico el patrón cribiforme e intraductal. </a:t>
            </a:r>
          </a:p>
        </p:txBody>
      </p:sp>
    </p:spTree>
    <p:extLst>
      <p:ext uri="{BB962C8B-B14F-4D97-AF65-F5344CB8AC3E}">
        <p14:creationId xmlns:p14="http://schemas.microsoft.com/office/powerpoint/2010/main" val="27454365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DA070-D9D6-0E57-E5BE-8A8BCD714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ol 1">
            <a:extLst>
              <a:ext uri="{FF2B5EF4-FFF2-40B4-BE49-F238E27FC236}">
                <a16:creationId xmlns:a16="http://schemas.microsoft.com/office/drawing/2014/main" id="{1A16F982-3C1F-A333-7D4D-C987320A0793}"/>
              </a:ext>
            </a:extLst>
          </p:cNvPr>
          <p:cNvSpPr txBox="1">
            <a:spLocks/>
          </p:cNvSpPr>
          <p:nvPr/>
        </p:nvSpPr>
        <p:spPr>
          <a:xfrm>
            <a:off x="7194503" y="3621174"/>
            <a:ext cx="3165987" cy="1878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002060"/>
                </a:solidFill>
                <a:latin typeface="Calibri Light"/>
                <a:cs typeface="Calibri Light"/>
              </a:rPr>
              <a:t>Muchas Gracias!</a:t>
            </a:r>
          </a:p>
          <a:p>
            <a:endParaRPr lang="es-ES" sz="1800" b="1" dirty="0">
              <a:solidFill>
                <a:srgbClr val="002060"/>
              </a:solidFill>
              <a:ea typeface="Calibri Light"/>
              <a:cs typeface="Calibri Light"/>
            </a:endParaRPr>
          </a:p>
          <a:p>
            <a:endParaRPr lang="es-ES" sz="1800" b="1" dirty="0">
              <a:solidFill>
                <a:srgbClr val="002060"/>
              </a:solidFill>
              <a:ea typeface="Calibri Light"/>
              <a:cs typeface="Calibri Light"/>
            </a:endParaRPr>
          </a:p>
          <a:p>
            <a:endParaRPr lang="es-ES" sz="1800" b="1" dirty="0">
              <a:solidFill>
                <a:srgbClr val="002060"/>
              </a:solidFill>
              <a:ea typeface="Calibri Light"/>
              <a:cs typeface="Calibri Light"/>
            </a:endParaRPr>
          </a:p>
          <a:p>
            <a:endParaRPr lang="es-ES" sz="1800" b="1" dirty="0">
              <a:solidFill>
                <a:srgbClr val="002060"/>
              </a:solidFill>
              <a:ea typeface="Calibri Light"/>
              <a:cs typeface="Calibri Light"/>
            </a:endParaRPr>
          </a:p>
          <a:p>
            <a:r>
              <a:rPr lang="es-ES" sz="1800" dirty="0">
                <a:solidFill>
                  <a:srgbClr val="002060"/>
                </a:solidFill>
                <a:ea typeface="Calibri Light"/>
                <a:cs typeface="Calibri Light"/>
              </a:rPr>
              <a:t>npicola@bellvitgehospital.cat</a:t>
            </a:r>
            <a:endParaRPr lang="es-ES" dirty="0">
              <a:ea typeface="Calibri Light"/>
              <a:cs typeface="Calibri Light"/>
            </a:endParaRPr>
          </a:p>
        </p:txBody>
      </p:sp>
      <p:pic>
        <p:nvPicPr>
          <p:cNvPr id="3" name="Imagen 2" descr="3.000+ Llegando A La Meta Fotografías de stock, fotos e imágenes libres de  derechos - iStock">
            <a:extLst>
              <a:ext uri="{FF2B5EF4-FFF2-40B4-BE49-F238E27FC236}">
                <a16:creationId xmlns:a16="http://schemas.microsoft.com/office/drawing/2014/main" id="{B21F2576-12BD-67E7-0CAC-19BFAA6CC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044" y="1620480"/>
            <a:ext cx="3861621" cy="399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41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C8D68-D96F-2785-700D-FD3DDC638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ol 1">
            <a:extLst>
              <a:ext uri="{FF2B5EF4-FFF2-40B4-BE49-F238E27FC236}">
                <a16:creationId xmlns:a16="http://schemas.microsoft.com/office/drawing/2014/main" id="{41319F91-CF0F-C86E-6C2A-0CAC4646C56C}"/>
              </a:ext>
            </a:extLst>
          </p:cNvPr>
          <p:cNvSpPr txBox="1">
            <a:spLocks/>
          </p:cNvSpPr>
          <p:nvPr/>
        </p:nvSpPr>
        <p:spPr>
          <a:xfrm>
            <a:off x="533149" y="6346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Factores de Riesgo: Hereditarios – Origen Étnico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3" name="Contenidor de text 16">
            <a:extLst>
              <a:ext uri="{FF2B5EF4-FFF2-40B4-BE49-F238E27FC236}">
                <a16:creationId xmlns:a16="http://schemas.microsoft.com/office/drawing/2014/main" id="{F00A07E0-DE5D-033A-DA27-D3EF49900174}"/>
              </a:ext>
            </a:extLst>
          </p:cNvPr>
          <p:cNvSpPr txBox="1">
            <a:spLocks/>
          </p:cNvSpPr>
          <p:nvPr/>
        </p:nvSpPr>
        <p:spPr>
          <a:xfrm>
            <a:off x="132706" y="1842794"/>
            <a:ext cx="11316485" cy="44719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b="1">
                <a:latin typeface="Calibri"/>
                <a:ea typeface="Calibri" panose="020F0502020204030204"/>
                <a:cs typeface="Arial"/>
              </a:rPr>
              <a:t>Etnia Afroamericana</a:t>
            </a:r>
            <a:endParaRPr lang="es-ES">
              <a:latin typeface="Arial"/>
              <a:ea typeface="Calibri" panose="020F0502020204030204"/>
              <a:cs typeface="Calibri" panose="020F0502020204030204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b="1">
                <a:latin typeface="Calibri"/>
                <a:ea typeface="Calibri" panose="020F0502020204030204"/>
                <a:cs typeface="Arial"/>
              </a:rPr>
              <a:t>Historia familiar</a:t>
            </a:r>
          </a:p>
          <a:p>
            <a:pPr lvl="2">
              <a:lnSpc>
                <a:spcPct val="150000"/>
              </a:lnSpc>
            </a:pPr>
            <a:endParaRPr lang="es-ES">
              <a:latin typeface="Calibri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5" name="Imagen 4" descr="Escala de tiempo&#10;&#10;El contenido generado por IA puede ser incorrecto.">
            <a:extLst>
              <a:ext uri="{FF2B5EF4-FFF2-40B4-BE49-F238E27FC236}">
                <a16:creationId xmlns:a16="http://schemas.microsoft.com/office/drawing/2014/main" id="{54392FBF-A295-0FBF-E600-11A59D41A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35" y="2932573"/>
            <a:ext cx="7324725" cy="2409825"/>
          </a:xfrm>
          <a:prstGeom prst="rect">
            <a:avLst/>
          </a:prstGeom>
        </p:spPr>
      </p:pic>
      <p:pic>
        <p:nvPicPr>
          <p:cNvPr id="4" name="Imagen 3" descr="7,700+ Risk Dial Stock Photos, Pictures &amp; Royalty-Free Images - iStock |  High risk dial">
            <a:extLst>
              <a:ext uri="{FF2B5EF4-FFF2-40B4-BE49-F238E27FC236}">
                <a16:creationId xmlns:a16="http://schemas.microsoft.com/office/drawing/2014/main" id="{B4A2AC80-A4B2-AE03-1BA1-C5330027B7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421" t="13024" r="9825" b="9123"/>
          <a:stretch>
            <a:fillRect/>
          </a:stretch>
        </p:blipFill>
        <p:spPr>
          <a:xfrm>
            <a:off x="8727299" y="2067104"/>
            <a:ext cx="2866666" cy="272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31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7AA31-42DB-B014-6FB9-8771919C4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5F3E8830-5C0B-416B-7868-CFA61F31242B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Títol 1">
            <a:extLst>
              <a:ext uri="{FF2B5EF4-FFF2-40B4-BE49-F238E27FC236}">
                <a16:creationId xmlns:a16="http://schemas.microsoft.com/office/drawing/2014/main" id="{50322758-B29D-2626-2613-34DB0457F245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Factores de Riesgo: Genética &amp; Cáncer de Próstata</a:t>
            </a:r>
            <a:endParaRPr lang="es-ES" sz="2800" b="1">
              <a:solidFill>
                <a:srgbClr val="002060"/>
              </a:solidFill>
              <a:ea typeface="Calibri Light"/>
              <a:cs typeface="Calibri Light"/>
            </a:endParaRPr>
          </a:p>
        </p:txBody>
      </p:sp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0BD8102C-D802-6AC4-D90B-8C5639215A58}"/>
              </a:ext>
            </a:extLst>
          </p:cNvPr>
          <p:cNvSpPr>
            <a:spLocks noGrp="1"/>
          </p:cNvSpPr>
          <p:nvPr/>
        </p:nvSpPr>
        <p:spPr>
          <a:xfrm>
            <a:off x="1416944" y="5692515"/>
            <a:ext cx="4360426" cy="3133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Homologous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Recombination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Deficiencies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Hereditary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 Tumors. Int. 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. Mol. </a:t>
            </a:r>
            <a:r>
              <a:rPr lang="ca-ES" sz="1050" err="1">
                <a:solidFill>
                  <a:srgbClr val="000000"/>
                </a:solidFill>
                <a:latin typeface="Calibri"/>
                <a:cs typeface="Calibri"/>
              </a:rPr>
              <a:t>Sci</a:t>
            </a:r>
            <a:r>
              <a:rPr lang="ca-ES" sz="1050">
                <a:solidFill>
                  <a:srgbClr val="000000"/>
                </a:solidFill>
                <a:latin typeface="Calibri"/>
                <a:cs typeface="Calibri"/>
              </a:rPr>
              <a:t>. 2022, 23(1), 348</a:t>
            </a:r>
            <a:endParaRPr lang="es-ES" sz="1050"/>
          </a:p>
          <a:p>
            <a:pPr marL="342900" indent="-342900" algn="r">
              <a:buFont typeface="Arial"/>
              <a:buChar char="•"/>
            </a:pPr>
            <a:endParaRPr lang="ca-ES" sz="11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algn="r"/>
            <a:endParaRPr lang="ca-ES" sz="1100">
              <a:latin typeface="Calibri"/>
              <a:ea typeface="Calibri"/>
              <a:cs typeface="Calibri"/>
            </a:endParaRPr>
          </a:p>
          <a:p>
            <a:pPr algn="r"/>
            <a:endParaRPr lang="ca-ES" sz="1100">
              <a:latin typeface="Calibri"/>
              <a:ea typeface="Calibri"/>
              <a:cs typeface="Calibri"/>
            </a:endParaRPr>
          </a:p>
          <a:p>
            <a:pPr marL="0" indent="0" algn="r">
              <a:buNone/>
            </a:pPr>
            <a:endParaRPr lang="en-US" sz="1100">
              <a:latin typeface="Calibri"/>
              <a:ea typeface="Calibri"/>
              <a:cs typeface="Calibri"/>
            </a:endParaRPr>
          </a:p>
          <a:p>
            <a:pPr algn="r"/>
            <a:endParaRPr lang="en-US" sz="1100">
              <a:latin typeface="Calibri"/>
              <a:ea typeface="Calibri"/>
              <a:cs typeface="Calibri"/>
            </a:endParaRPr>
          </a:p>
          <a:p>
            <a:pPr algn="r"/>
            <a:endParaRPr lang="ca-ES" sz="1100">
              <a:latin typeface="Calibri"/>
              <a:ea typeface="Calibri"/>
              <a:cs typeface="Calibri"/>
            </a:endParaRPr>
          </a:p>
          <a:p>
            <a:pPr algn="r"/>
            <a:endParaRPr lang="ca-ES" sz="1100">
              <a:latin typeface="Calibri"/>
              <a:ea typeface="Calibri"/>
              <a:cs typeface="Calibri"/>
            </a:endParaRPr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7D69B8A4-BB8D-D622-34ED-173AC31E7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155" y="1759926"/>
            <a:ext cx="4208215" cy="3922362"/>
          </a:xfrm>
          <a:prstGeom prst="rect">
            <a:avLst/>
          </a:prstGeom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9DA781B5-9AA0-1D45-3118-84DD74BE4CD4}"/>
              </a:ext>
            </a:extLst>
          </p:cNvPr>
          <p:cNvSpPr>
            <a:spLocks noGrp="1"/>
          </p:cNvSpPr>
          <p:nvPr/>
        </p:nvSpPr>
        <p:spPr>
          <a:xfrm>
            <a:off x="6677444" y="1380897"/>
            <a:ext cx="4834070" cy="6182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1600" b="1">
                <a:latin typeface="Calibri"/>
                <a:ea typeface="Calibri"/>
                <a:cs typeface="Calibri"/>
              </a:rPr>
              <a:t>Síndrome de Lynch</a:t>
            </a:r>
          </a:p>
          <a:p>
            <a:pPr algn="ctr"/>
            <a:endParaRPr lang="ca-ES" sz="1600">
              <a:latin typeface="Calibri"/>
              <a:ea typeface="Calibri"/>
              <a:cs typeface="Calibri"/>
            </a:endParaRPr>
          </a:p>
          <a:p>
            <a:pPr marL="0" indent="0" algn="ctr">
              <a:buNone/>
            </a:pPr>
            <a:endParaRPr lang="en-US" sz="1600">
              <a:latin typeface="Calibri"/>
              <a:ea typeface="Calibri"/>
              <a:cs typeface="Calibri"/>
            </a:endParaRPr>
          </a:p>
          <a:p>
            <a:pPr algn="ctr"/>
            <a:endParaRPr lang="en-US" sz="1600">
              <a:latin typeface="Calibri"/>
              <a:ea typeface="Calibri"/>
              <a:cs typeface="Calibri"/>
            </a:endParaRPr>
          </a:p>
          <a:p>
            <a:pPr algn="ctr"/>
            <a:endParaRPr lang="ca-ES" sz="1600">
              <a:latin typeface="Calibri"/>
              <a:ea typeface="Calibri"/>
              <a:cs typeface="Calibri"/>
            </a:endParaRPr>
          </a:p>
          <a:p>
            <a:pPr algn="ctr"/>
            <a:endParaRPr lang="ca-ES" sz="1600">
              <a:latin typeface="Calibri"/>
              <a:ea typeface="Calibri"/>
              <a:cs typeface="Calibri"/>
            </a:endParaRP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A0A6AE14-94B7-52AE-2B8B-88507879F46C}"/>
              </a:ext>
            </a:extLst>
          </p:cNvPr>
          <p:cNvSpPr>
            <a:spLocks noGrp="1"/>
          </p:cNvSpPr>
          <p:nvPr/>
        </p:nvSpPr>
        <p:spPr>
          <a:xfrm>
            <a:off x="1180122" y="1377870"/>
            <a:ext cx="4834070" cy="6182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1600" b="1">
                <a:latin typeface="Calibri"/>
                <a:ea typeface="Calibri"/>
                <a:cs typeface="Calibri"/>
              </a:rPr>
              <a:t>Genes reparación recombinación homóloga DNA (HRR)</a:t>
            </a:r>
          </a:p>
          <a:p>
            <a:pPr algn="ctr"/>
            <a:endParaRPr lang="es-ES_tradnl" sz="1600">
              <a:latin typeface="Calibri"/>
              <a:ea typeface="Calibri"/>
              <a:cs typeface="Calibri"/>
            </a:endParaRPr>
          </a:p>
          <a:p>
            <a:pPr marL="0" indent="0" algn="ctr">
              <a:buNone/>
            </a:pPr>
            <a:endParaRPr lang="es-ES_tradnl" sz="1600">
              <a:latin typeface="Calibri"/>
              <a:ea typeface="Calibri"/>
              <a:cs typeface="Calibri"/>
            </a:endParaRPr>
          </a:p>
          <a:p>
            <a:pPr algn="ctr"/>
            <a:endParaRPr lang="es-ES_tradnl" sz="1600">
              <a:latin typeface="Calibri"/>
              <a:ea typeface="Calibri"/>
              <a:cs typeface="Calibri"/>
            </a:endParaRPr>
          </a:p>
          <a:p>
            <a:pPr algn="ctr"/>
            <a:endParaRPr lang="es-ES_tradnl" sz="1600">
              <a:latin typeface="Calibri"/>
              <a:ea typeface="Calibri"/>
              <a:cs typeface="Calibri"/>
            </a:endParaRPr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256A6768-B629-2576-522A-857FF21171FE}"/>
              </a:ext>
            </a:extLst>
          </p:cNvPr>
          <p:cNvSpPr>
            <a:spLocks noGrp="1"/>
          </p:cNvSpPr>
          <p:nvPr/>
        </p:nvSpPr>
        <p:spPr>
          <a:xfrm>
            <a:off x="6773228" y="5459392"/>
            <a:ext cx="4642502" cy="5813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1600" b="1" err="1">
                <a:latin typeface="Calibri"/>
                <a:cs typeface="Calibri"/>
              </a:rPr>
              <a:t>Missmatch</a:t>
            </a:r>
            <a:r>
              <a:rPr lang="ca-ES" sz="1600" b="1">
                <a:latin typeface="Calibri"/>
                <a:cs typeface="Calibri"/>
              </a:rPr>
              <a:t> </a:t>
            </a:r>
            <a:r>
              <a:rPr lang="ca-ES" sz="1600" b="1" err="1">
                <a:latin typeface="Calibri"/>
                <a:cs typeface="Calibri"/>
              </a:rPr>
              <a:t>repair</a:t>
            </a:r>
            <a:r>
              <a:rPr lang="ca-ES" sz="1600" b="1">
                <a:latin typeface="Calibri"/>
                <a:cs typeface="Calibri"/>
              </a:rPr>
              <a:t> </a:t>
            </a:r>
            <a:r>
              <a:rPr lang="ca-ES" sz="1600" b="1" err="1">
                <a:latin typeface="Calibri"/>
                <a:cs typeface="Calibri"/>
              </a:rPr>
              <a:t>genes</a:t>
            </a:r>
            <a:r>
              <a:rPr lang="ca-ES" sz="1600" b="1">
                <a:latin typeface="Calibri"/>
                <a:cs typeface="Calibri"/>
              </a:rPr>
              <a:t>: </a:t>
            </a:r>
            <a:r>
              <a:rPr lang="ca-ES" sz="1600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MLH1, MSH2, MSH6,PMS2.</a:t>
            </a:r>
            <a:endParaRPr lang="es-ES" sz="1000">
              <a:solidFill>
                <a:srgbClr val="000000"/>
              </a:solidFill>
              <a:latin typeface="Aptos" panose="020B0004020202020204"/>
              <a:cs typeface="Calibri"/>
            </a:endParaRPr>
          </a:p>
          <a:p>
            <a:pPr marL="0" indent="0" algn="ctr">
              <a:buNone/>
            </a:pPr>
            <a:endParaRPr lang="en-US" sz="1000">
              <a:latin typeface="Calibri"/>
              <a:ea typeface="Calibri"/>
              <a:cs typeface="Calibri"/>
            </a:endParaRPr>
          </a:p>
          <a:p>
            <a:pPr algn="ctr"/>
            <a:endParaRPr lang="en-US" sz="1000">
              <a:latin typeface="Calibri"/>
              <a:ea typeface="Calibri"/>
              <a:cs typeface="Calibri"/>
            </a:endParaRPr>
          </a:p>
          <a:p>
            <a:pPr algn="ctr"/>
            <a:endParaRPr lang="ca-ES" sz="1000">
              <a:latin typeface="Calibri"/>
              <a:ea typeface="Calibri"/>
              <a:cs typeface="Calibri"/>
            </a:endParaRPr>
          </a:p>
          <a:p>
            <a:pPr algn="ctr"/>
            <a:endParaRPr lang="ca-ES" sz="1000">
              <a:latin typeface="Calibri"/>
              <a:ea typeface="Calibri"/>
              <a:cs typeface="Calibri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890EDF2-7B09-F3D6-8604-AF2D14089C88}"/>
              </a:ext>
            </a:extLst>
          </p:cNvPr>
          <p:cNvGrpSpPr/>
          <p:nvPr/>
        </p:nvGrpSpPr>
        <p:grpSpPr>
          <a:xfrm>
            <a:off x="6773228" y="1841985"/>
            <a:ext cx="4642502" cy="3624869"/>
            <a:chOff x="6659150" y="1850242"/>
            <a:chExt cx="4846996" cy="3750392"/>
          </a:xfrm>
        </p:grpSpPr>
        <p:pic>
          <p:nvPicPr>
            <p:cNvPr id="6" name="Imagen 5" descr="Diagrama&#10;&#10;Descripción generada automáticamente">
              <a:extLst>
                <a:ext uri="{FF2B5EF4-FFF2-40B4-BE49-F238E27FC236}">
                  <a16:creationId xmlns:a16="http://schemas.microsoft.com/office/drawing/2014/main" id="{B7564B0B-1DEF-817F-B368-C06A36DA6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59150" y="1850242"/>
              <a:ext cx="4846996" cy="3750392"/>
            </a:xfrm>
            <a:prstGeom prst="rect">
              <a:avLst/>
            </a:prstGeom>
          </p:spPr>
        </p:pic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460996A5-71CA-CE7E-ECD3-54E331B4140E}"/>
                </a:ext>
              </a:extLst>
            </p:cNvPr>
            <p:cNvSpPr/>
            <p:nvPr/>
          </p:nvSpPr>
          <p:spPr>
            <a:xfrm>
              <a:off x="6661354" y="4608597"/>
              <a:ext cx="1315065" cy="56535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60996A5-71CA-CE7E-ECD3-54E331B4140E}"/>
                </a:ext>
              </a:extLst>
            </p:cNvPr>
            <p:cNvSpPr/>
            <p:nvPr/>
          </p:nvSpPr>
          <p:spPr>
            <a:xfrm>
              <a:off x="6661354" y="4608597"/>
              <a:ext cx="1315065" cy="56535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</p:grpSp>
      <p:sp>
        <p:nvSpPr>
          <p:cNvPr id="20" name="Rectángulo 19">
            <a:extLst>
              <a:ext uri="{FF2B5EF4-FFF2-40B4-BE49-F238E27FC236}">
                <a16:creationId xmlns:a16="http://schemas.microsoft.com/office/drawing/2014/main" id="{AA5EF382-8BB6-1D4F-3B72-EA1B67C8DE75}"/>
              </a:ext>
            </a:extLst>
          </p:cNvPr>
          <p:cNvSpPr/>
          <p:nvPr/>
        </p:nvSpPr>
        <p:spPr>
          <a:xfrm>
            <a:off x="1541283" y="3603930"/>
            <a:ext cx="1417423" cy="123636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80EA82-0E40-7713-8EB0-B159B27BCD9D}"/>
              </a:ext>
            </a:extLst>
          </p:cNvPr>
          <p:cNvSpPr>
            <a:spLocks noGrp="1"/>
          </p:cNvSpPr>
          <p:nvPr/>
        </p:nvSpPr>
        <p:spPr>
          <a:xfrm>
            <a:off x="1323267" y="6134871"/>
            <a:ext cx="10188247" cy="6182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600" b="1">
                <a:latin typeface="Calibri"/>
                <a:ea typeface="Calibri"/>
                <a:cs typeface="Calibri"/>
              </a:rPr>
              <a:t>Otros genes mutaciones germinales patogénicas: HOXB13.</a:t>
            </a:r>
          </a:p>
          <a:p>
            <a:endParaRPr lang="es-ES_tradnl" sz="1100">
              <a:latin typeface="Calibri"/>
              <a:ea typeface="Calibri"/>
              <a:cs typeface="Calibri"/>
            </a:endParaRPr>
          </a:p>
          <a:p>
            <a:pPr marL="0" indent="0">
              <a:buNone/>
            </a:pPr>
            <a:endParaRPr lang="es-ES_tradnl" sz="1100">
              <a:latin typeface="Calibri"/>
              <a:ea typeface="Calibri"/>
              <a:cs typeface="Calibri"/>
            </a:endParaRPr>
          </a:p>
          <a:p>
            <a:endParaRPr lang="es-ES_tradnl" sz="1100">
              <a:latin typeface="Calibri"/>
              <a:ea typeface="Calibri"/>
              <a:cs typeface="Calibri"/>
            </a:endParaRPr>
          </a:p>
          <a:p>
            <a:endParaRPr lang="es-ES_tradnl" sz="110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2444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97EBC6FB-DE6B-AF17-DF0C-F513F79BBD64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C67CF7C6-C0A3-2086-4430-1E2CC7D58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851" y="1382440"/>
            <a:ext cx="5474896" cy="5030894"/>
          </a:xfrm>
          <a:prstGeom prst="rect">
            <a:avLst/>
          </a:prstGeom>
        </p:spPr>
      </p:pic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0BD8102C-D802-6AC4-D90B-8C5639215A58}"/>
              </a:ext>
            </a:extLst>
          </p:cNvPr>
          <p:cNvSpPr>
            <a:spLocks noGrp="1"/>
          </p:cNvSpPr>
          <p:nvPr/>
        </p:nvSpPr>
        <p:spPr>
          <a:xfrm>
            <a:off x="6960872" y="6458125"/>
            <a:ext cx="4778296" cy="3993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Homologous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Recombination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Deficiencies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Hereditary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 Tumors. Int. J. Mol. </a:t>
            </a:r>
            <a:r>
              <a:rPr lang="ca-ES" sz="900" err="1">
                <a:solidFill>
                  <a:srgbClr val="000000"/>
                </a:solidFill>
                <a:latin typeface="Calibri"/>
                <a:cs typeface="Calibri"/>
              </a:rPr>
              <a:t>Sci</a:t>
            </a:r>
            <a:r>
              <a:rPr lang="ca-ES" sz="900">
                <a:solidFill>
                  <a:srgbClr val="000000"/>
                </a:solidFill>
                <a:latin typeface="Calibri"/>
                <a:cs typeface="Calibri"/>
              </a:rPr>
              <a:t>. 2022, 23(1), 348</a:t>
            </a:r>
            <a:endParaRPr lang="es-ES" sz="900"/>
          </a:p>
          <a:p>
            <a:pPr algn="r"/>
            <a:endParaRPr lang="en-US" sz="90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algn="r"/>
            <a:endParaRPr lang="en-US" sz="900">
              <a:latin typeface="Calibri"/>
              <a:ea typeface="Calibri"/>
              <a:cs typeface="Calibri"/>
            </a:endParaRPr>
          </a:p>
          <a:p>
            <a:pPr algn="r"/>
            <a:endParaRPr lang="ca-ES" sz="900">
              <a:latin typeface="Calibri"/>
              <a:ea typeface="Calibri"/>
              <a:cs typeface="Calibri"/>
            </a:endParaRPr>
          </a:p>
          <a:p>
            <a:pPr marL="0" indent="0" algn="r">
              <a:buNone/>
            </a:pPr>
            <a:endParaRPr lang="ca-ES" sz="900">
              <a:latin typeface="Calibri"/>
              <a:ea typeface="Calibri"/>
              <a:cs typeface="Calibri"/>
            </a:endParaRPr>
          </a:p>
        </p:txBody>
      </p:sp>
      <p:pic>
        <p:nvPicPr>
          <p:cNvPr id="6" name="Imagen 5" descr="Imagen que contiene cuchillo, dibujo&#10;&#10;Descripción generada automáticamente">
            <a:extLst>
              <a:ext uri="{FF2B5EF4-FFF2-40B4-BE49-F238E27FC236}">
                <a16:creationId xmlns:a16="http://schemas.microsoft.com/office/drawing/2014/main" id="{565F5DCC-40EB-FA5D-5EF1-7A946478C7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08" r="9890" b="-515"/>
          <a:stretch/>
        </p:blipFill>
        <p:spPr>
          <a:xfrm>
            <a:off x="2786677" y="1320289"/>
            <a:ext cx="793613" cy="1833048"/>
          </a:xfrm>
          <a:prstGeom prst="rect">
            <a:avLst/>
          </a:prstGeom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E3E37F07-5ACC-739E-008E-5E0DCD49E6C3}"/>
              </a:ext>
            </a:extLst>
          </p:cNvPr>
          <p:cNvSpPr>
            <a:spLocks noGrp="1"/>
          </p:cNvSpPr>
          <p:nvPr/>
        </p:nvSpPr>
        <p:spPr>
          <a:xfrm>
            <a:off x="2315128" y="3078287"/>
            <a:ext cx="1902361" cy="31336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1100" b="1">
                <a:solidFill>
                  <a:srgbClr val="000000"/>
                </a:solidFill>
                <a:latin typeface="Calibri"/>
                <a:cs typeface="Calibri"/>
              </a:rPr>
              <a:t>DNA </a:t>
            </a:r>
            <a:r>
              <a:rPr lang="ca-ES" sz="1100" b="1" err="1">
                <a:solidFill>
                  <a:srgbClr val="000000"/>
                </a:solidFill>
                <a:latin typeface="Calibri"/>
                <a:cs typeface="Calibri"/>
              </a:rPr>
              <a:t>Double</a:t>
            </a:r>
            <a:r>
              <a:rPr lang="ca-ES" sz="1100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ca-ES" sz="1100" b="1" err="1">
                <a:solidFill>
                  <a:srgbClr val="000000"/>
                </a:solidFill>
                <a:latin typeface="Calibri"/>
                <a:cs typeface="Calibri"/>
              </a:rPr>
              <a:t>Strand</a:t>
            </a:r>
            <a:r>
              <a:rPr lang="ca-ES" sz="1100" b="1">
                <a:solidFill>
                  <a:srgbClr val="000000"/>
                </a:solidFill>
                <a:latin typeface="Calibri"/>
                <a:cs typeface="Calibri"/>
              </a:rPr>
              <a:t> Breaks</a:t>
            </a:r>
            <a:endParaRPr lang="es-ES" b="1"/>
          </a:p>
          <a:p>
            <a:pPr algn="ctr"/>
            <a:endParaRPr lang="ca-ES" sz="1200">
              <a:latin typeface="Calibri"/>
              <a:ea typeface="Calibri"/>
              <a:cs typeface="Calibri"/>
            </a:endParaRPr>
          </a:p>
          <a:p>
            <a:pPr algn="ctr"/>
            <a:endParaRPr lang="ca-ES" sz="1200">
              <a:latin typeface="Calibri"/>
              <a:ea typeface="Calibri"/>
              <a:cs typeface="Calibri"/>
            </a:endParaRPr>
          </a:p>
          <a:p>
            <a:pPr marL="0" indent="0" algn="ctr">
              <a:buNone/>
            </a:pPr>
            <a:endParaRPr lang="en-US" sz="1200">
              <a:latin typeface="Calibri"/>
              <a:ea typeface="Calibri"/>
              <a:cs typeface="Calibri"/>
            </a:endParaRPr>
          </a:p>
          <a:p>
            <a:pPr algn="ctr"/>
            <a:endParaRPr lang="en-US" sz="1200">
              <a:latin typeface="Calibri"/>
              <a:ea typeface="Calibri"/>
              <a:cs typeface="Calibri"/>
            </a:endParaRPr>
          </a:p>
          <a:p>
            <a:pPr algn="ctr"/>
            <a:endParaRPr lang="ca-ES" sz="1200">
              <a:latin typeface="Calibri"/>
              <a:ea typeface="Calibri"/>
              <a:cs typeface="Calibri"/>
            </a:endParaRPr>
          </a:p>
          <a:p>
            <a:pPr algn="ctr"/>
            <a:endParaRPr lang="ca-ES" sz="1200">
              <a:latin typeface="Calibri"/>
              <a:ea typeface="Calibri"/>
              <a:cs typeface="Calibri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1A5650E1-A41B-E1C1-3E1B-C4A889190AD2}"/>
              </a:ext>
            </a:extLst>
          </p:cNvPr>
          <p:cNvGrpSpPr/>
          <p:nvPr/>
        </p:nvGrpSpPr>
        <p:grpSpPr>
          <a:xfrm>
            <a:off x="914030" y="3441288"/>
            <a:ext cx="1902361" cy="3035229"/>
            <a:chOff x="914030" y="3441288"/>
            <a:chExt cx="1902361" cy="3035229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BFB2A68C-BE15-8CC6-FA4D-32B7CB4C0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2518" y="4193151"/>
              <a:ext cx="771220" cy="1925281"/>
            </a:xfrm>
            <a:prstGeom prst="rect">
              <a:avLst/>
            </a:prstGeom>
          </p:spPr>
        </p:pic>
        <p:sp>
          <p:nvSpPr>
            <p:cNvPr id="16" name="Marcador de contenido 2">
              <a:extLst>
                <a:ext uri="{FF2B5EF4-FFF2-40B4-BE49-F238E27FC236}">
                  <a16:creationId xmlns:a16="http://schemas.microsoft.com/office/drawing/2014/main" id="{42B3A1CC-6056-FD9E-E6B5-80A980D78084}"/>
                </a:ext>
              </a:extLst>
            </p:cNvPr>
            <p:cNvSpPr>
              <a:spLocks noGrp="1"/>
            </p:cNvSpPr>
            <p:nvPr/>
          </p:nvSpPr>
          <p:spPr>
            <a:xfrm>
              <a:off x="914030" y="6163156"/>
              <a:ext cx="1902361" cy="31336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ca-ES" sz="1100" b="1">
                  <a:latin typeface="Calibri"/>
                  <a:cs typeface="Calibri"/>
                </a:rPr>
                <a:t>Cell </a:t>
              </a:r>
              <a:r>
                <a:rPr lang="ca-ES" sz="1100" b="1" err="1">
                  <a:latin typeface="Calibri"/>
                  <a:cs typeface="Calibri"/>
                </a:rPr>
                <a:t>Survival</a:t>
              </a:r>
              <a:endParaRPr lang="ca-ES" sz="1100" b="1">
                <a:latin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marL="0" indent="0" algn="ctr">
                <a:buNone/>
              </a:pPr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7" name="Marcador de contenido 2">
              <a:extLst>
                <a:ext uri="{FF2B5EF4-FFF2-40B4-BE49-F238E27FC236}">
                  <a16:creationId xmlns:a16="http://schemas.microsoft.com/office/drawing/2014/main" id="{D25ACE24-77D5-3872-32BD-DAE664D74D05}"/>
                </a:ext>
              </a:extLst>
            </p:cNvPr>
            <p:cNvSpPr>
              <a:spLocks noGrp="1"/>
            </p:cNvSpPr>
            <p:nvPr/>
          </p:nvSpPr>
          <p:spPr>
            <a:xfrm>
              <a:off x="914030" y="3545318"/>
              <a:ext cx="1902361" cy="31336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ca-ES" sz="1100" b="1">
                  <a:solidFill>
                    <a:srgbClr val="000000"/>
                  </a:solidFill>
                  <a:latin typeface="Calibri"/>
                  <a:cs typeface="Calibri"/>
                </a:rPr>
                <a:t>Normal Cell</a:t>
              </a:r>
              <a:endParaRPr lang="es-ES"/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marL="0" indent="0" algn="ctr">
                <a:buNone/>
              </a:pPr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3C47C74C-4EBB-DAEA-4028-FE5FFFF237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2643" y="3441288"/>
              <a:ext cx="258096" cy="4916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C355D195-937C-AB5D-86AB-A09B53ADDE1F}"/>
                </a:ext>
              </a:extLst>
            </p:cNvPr>
            <p:cNvCxnSpPr>
              <a:cxnSpLocks/>
            </p:cNvCxnSpPr>
            <p:nvPr/>
          </p:nvCxnSpPr>
          <p:spPr>
            <a:xfrm>
              <a:off x="1868124" y="3871449"/>
              <a:ext cx="1" cy="34412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235BFAC7-D249-C7E5-1826-15ADC6B6F28F}"/>
              </a:ext>
            </a:extLst>
          </p:cNvPr>
          <p:cNvGrpSpPr/>
          <p:nvPr/>
        </p:nvGrpSpPr>
        <p:grpSpPr>
          <a:xfrm>
            <a:off x="3384386" y="3441289"/>
            <a:ext cx="1926942" cy="3010649"/>
            <a:chOff x="3384386" y="3441289"/>
            <a:chExt cx="1926942" cy="3010649"/>
          </a:xfrm>
        </p:grpSpPr>
        <p:sp>
          <p:nvSpPr>
            <p:cNvPr id="10" name="Marcador de contenido 2">
              <a:extLst>
                <a:ext uri="{FF2B5EF4-FFF2-40B4-BE49-F238E27FC236}">
                  <a16:creationId xmlns:a16="http://schemas.microsoft.com/office/drawing/2014/main" id="{9A5A422E-A78B-5A75-8896-B1661AA89698}"/>
                </a:ext>
              </a:extLst>
            </p:cNvPr>
            <p:cNvSpPr>
              <a:spLocks noGrp="1"/>
            </p:cNvSpPr>
            <p:nvPr/>
          </p:nvSpPr>
          <p:spPr>
            <a:xfrm>
              <a:off x="3408967" y="6138577"/>
              <a:ext cx="1902361" cy="31336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ca-ES" sz="1100" b="1">
                  <a:latin typeface="Calibri"/>
                  <a:cs typeface="Calibri"/>
                </a:rPr>
                <a:t>Cell </a:t>
              </a:r>
              <a:r>
                <a:rPr lang="ca-ES" sz="1100" b="1" err="1">
                  <a:latin typeface="Calibri"/>
                  <a:cs typeface="Calibri"/>
                </a:rPr>
                <a:t>Death</a:t>
              </a:r>
              <a:endParaRPr lang="ca-ES" sz="1100" b="1">
                <a:latin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marL="0" indent="0" algn="ctr">
                <a:buNone/>
              </a:pPr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</p:txBody>
        </p:sp>
        <p:pic>
          <p:nvPicPr>
            <p:cNvPr id="11" name="Imagen 10" descr="Imagen que contiene cuchillo, dibujo&#10;&#10;Descripción generada automáticamente">
              <a:extLst>
                <a:ext uri="{FF2B5EF4-FFF2-40B4-BE49-F238E27FC236}">
                  <a16:creationId xmlns:a16="http://schemas.microsoft.com/office/drawing/2014/main" id="{1D48130F-A764-3702-533F-535A83D00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608" r="9890" b="-515"/>
            <a:stretch/>
          </p:blipFill>
          <p:spPr>
            <a:xfrm>
              <a:off x="3929676" y="4048739"/>
              <a:ext cx="855065" cy="1955952"/>
            </a:xfrm>
            <a:prstGeom prst="rect">
              <a:avLst/>
            </a:prstGeom>
          </p:spPr>
        </p:pic>
        <p:sp>
          <p:nvSpPr>
            <p:cNvPr id="12" name="Marcador de contenido 2">
              <a:extLst>
                <a:ext uri="{FF2B5EF4-FFF2-40B4-BE49-F238E27FC236}">
                  <a16:creationId xmlns:a16="http://schemas.microsoft.com/office/drawing/2014/main" id="{F907FE06-B40C-71ED-6FE6-22C0D1ED103D}"/>
                </a:ext>
              </a:extLst>
            </p:cNvPr>
            <p:cNvSpPr>
              <a:spLocks noGrp="1"/>
            </p:cNvSpPr>
            <p:nvPr/>
          </p:nvSpPr>
          <p:spPr>
            <a:xfrm>
              <a:off x="3384386" y="3545319"/>
              <a:ext cx="1902361" cy="31336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ca-ES" sz="1100" b="1">
                  <a:solidFill>
                    <a:srgbClr val="000000"/>
                  </a:solidFill>
                  <a:latin typeface="Calibri"/>
                  <a:cs typeface="Calibri"/>
                </a:rPr>
                <a:t>HRR </a:t>
              </a:r>
              <a:r>
                <a:rPr lang="ca-ES" sz="1100" b="1" err="1">
                  <a:solidFill>
                    <a:srgbClr val="000000"/>
                  </a:solidFill>
                  <a:latin typeface="Calibri"/>
                  <a:cs typeface="Calibri"/>
                </a:rPr>
                <a:t>mutated</a:t>
              </a:r>
              <a:r>
                <a:rPr lang="ca-ES" sz="1100" b="1">
                  <a:solidFill>
                    <a:srgbClr val="000000"/>
                  </a:solidFill>
                  <a:latin typeface="Calibri"/>
                  <a:cs typeface="Calibri"/>
                </a:rPr>
                <a:t> Cell</a:t>
              </a:r>
              <a:endParaRPr lang="es-ES"/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marL="0" indent="0" algn="ctr">
                <a:buNone/>
              </a:pPr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en-U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  <a:p>
              <a:pPr algn="ctr"/>
              <a:endParaRPr lang="ca-ES" sz="120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D97E07C7-E2ED-7288-2E90-F63E923B1DD1}"/>
                </a:ext>
              </a:extLst>
            </p:cNvPr>
            <p:cNvCxnSpPr>
              <a:cxnSpLocks/>
            </p:cNvCxnSpPr>
            <p:nvPr/>
          </p:nvCxnSpPr>
          <p:spPr>
            <a:xfrm>
              <a:off x="3920612" y="3441289"/>
              <a:ext cx="258097" cy="4916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4B4EC5F3-1586-51FC-C4B3-0BA12961C4F0}"/>
                </a:ext>
              </a:extLst>
            </p:cNvPr>
            <p:cNvCxnSpPr>
              <a:cxnSpLocks/>
            </p:cNvCxnSpPr>
            <p:nvPr/>
          </p:nvCxnSpPr>
          <p:spPr>
            <a:xfrm>
              <a:off x="4363060" y="3859158"/>
              <a:ext cx="1" cy="34412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ítol 1">
            <a:extLst>
              <a:ext uri="{FF2B5EF4-FFF2-40B4-BE49-F238E27FC236}">
                <a16:creationId xmlns:a16="http://schemas.microsoft.com/office/drawing/2014/main" id="{C09A68CB-8E4E-792C-3CA4-F05336476415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Genes reparadores recombinación homóloga del DNA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4331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40">
            <a:extLst>
              <a:ext uri="{FF2B5EF4-FFF2-40B4-BE49-F238E27FC236}">
                <a16:creationId xmlns:a16="http://schemas.microsoft.com/office/drawing/2014/main" id="{75848CF3-8967-0143-7DA9-4975F4E1E96C}"/>
              </a:ext>
            </a:extLst>
          </p:cNvPr>
          <p:cNvSpPr/>
          <p:nvPr/>
        </p:nvSpPr>
        <p:spPr>
          <a:xfrm>
            <a:off x="98322" y="5899354"/>
            <a:ext cx="12093677" cy="958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3A6A9DB6-4D33-BA02-C9DB-561691081BB5}"/>
              </a:ext>
            </a:extLst>
          </p:cNvPr>
          <p:cNvSpPr/>
          <p:nvPr/>
        </p:nvSpPr>
        <p:spPr>
          <a:xfrm>
            <a:off x="3666432" y="4957654"/>
            <a:ext cx="451039" cy="4035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1DF3ACB8-27C3-82F5-E492-722E743A6538}"/>
              </a:ext>
            </a:extLst>
          </p:cNvPr>
          <p:cNvSpPr/>
          <p:nvPr/>
        </p:nvSpPr>
        <p:spPr>
          <a:xfrm>
            <a:off x="6033058" y="3776555"/>
            <a:ext cx="566057" cy="1607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65CE785E-1443-8432-58F1-97DAFE65A677}"/>
              </a:ext>
            </a:extLst>
          </p:cNvPr>
          <p:cNvSpPr/>
          <p:nvPr/>
        </p:nvSpPr>
        <p:spPr>
          <a:xfrm>
            <a:off x="7443568" y="3193041"/>
            <a:ext cx="551680" cy="2183715"/>
          </a:xfrm>
          <a:prstGeom prst="rect">
            <a:avLst/>
          </a:prstGeom>
          <a:solidFill>
            <a:srgbClr val="B51D1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25" name="CuadroTexto 22">
            <a:extLst>
              <a:ext uri="{FF2B5EF4-FFF2-40B4-BE49-F238E27FC236}">
                <a16:creationId xmlns:a16="http://schemas.microsoft.com/office/drawing/2014/main" id="{167E2836-4F28-D048-4246-4C75DFEC87DA}"/>
              </a:ext>
            </a:extLst>
          </p:cNvPr>
          <p:cNvSpPr txBox="1"/>
          <p:nvPr/>
        </p:nvSpPr>
        <p:spPr>
          <a:xfrm rot="16200000">
            <a:off x="826135" y="3539940"/>
            <a:ext cx="3372464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b="1">
                <a:latin typeface="Calibri"/>
                <a:cs typeface="Calibri"/>
              </a:rPr>
              <a:t>% de pacientes HRR mutados</a:t>
            </a:r>
            <a:endParaRPr lang="es-ES" sz="2800" b="1" err="1"/>
          </a:p>
        </p:txBody>
      </p:sp>
      <p:sp>
        <p:nvSpPr>
          <p:cNvPr id="26" name="CuadroTexto 1">
            <a:extLst>
              <a:ext uri="{FF2B5EF4-FFF2-40B4-BE49-F238E27FC236}">
                <a16:creationId xmlns:a16="http://schemas.microsoft.com/office/drawing/2014/main" id="{6EE1B16D-5BED-3C66-F6AB-8085B6C1E327}"/>
              </a:ext>
            </a:extLst>
          </p:cNvPr>
          <p:cNvSpPr txBox="1"/>
          <p:nvPr/>
        </p:nvSpPr>
        <p:spPr>
          <a:xfrm>
            <a:off x="3267004" y="5756470"/>
            <a:ext cx="2258420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2000" b="1">
                <a:latin typeface="Calibri"/>
                <a:cs typeface="Calibri"/>
              </a:rPr>
              <a:t>Cáncer de Próstata Localizado</a:t>
            </a:r>
            <a:endParaRPr lang="es-ES_tradnl" sz="2000" err="1"/>
          </a:p>
        </p:txBody>
      </p:sp>
      <p:sp>
        <p:nvSpPr>
          <p:cNvPr id="27" name="CuadroTexto 19">
            <a:extLst>
              <a:ext uri="{FF2B5EF4-FFF2-40B4-BE49-F238E27FC236}">
                <a16:creationId xmlns:a16="http://schemas.microsoft.com/office/drawing/2014/main" id="{062F2736-B7D2-49BD-898C-9AF366E09BCF}"/>
              </a:ext>
            </a:extLst>
          </p:cNvPr>
          <p:cNvSpPr txBox="1"/>
          <p:nvPr/>
        </p:nvSpPr>
        <p:spPr>
          <a:xfrm>
            <a:off x="7160977" y="2825383"/>
            <a:ext cx="1108235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>
                <a:solidFill>
                  <a:srgbClr val="C00000"/>
                </a:solidFill>
              </a:rPr>
              <a:t>25-30%</a:t>
            </a:r>
          </a:p>
        </p:txBody>
      </p:sp>
      <p:sp>
        <p:nvSpPr>
          <p:cNvPr id="28" name="CuadroTexto 12">
            <a:extLst>
              <a:ext uri="{FF2B5EF4-FFF2-40B4-BE49-F238E27FC236}">
                <a16:creationId xmlns:a16="http://schemas.microsoft.com/office/drawing/2014/main" id="{EC4DA9F9-5BF6-5188-893C-C3B5E919A569}"/>
              </a:ext>
            </a:extLst>
          </p:cNvPr>
          <p:cNvSpPr txBox="1"/>
          <p:nvPr/>
        </p:nvSpPr>
        <p:spPr>
          <a:xfrm>
            <a:off x="4502426" y="4079661"/>
            <a:ext cx="79398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>
                <a:solidFill>
                  <a:srgbClr val="C00000"/>
                </a:solidFill>
              </a:rPr>
              <a:t>10%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D9651550-D720-594C-4FEF-F2127DA69ADD}"/>
              </a:ext>
            </a:extLst>
          </p:cNvPr>
          <p:cNvSpPr/>
          <p:nvPr/>
        </p:nvSpPr>
        <p:spPr>
          <a:xfrm>
            <a:off x="4169641" y="4641353"/>
            <a:ext cx="451038" cy="71989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F07C7562-36E9-380E-BDB0-1763D7930255}"/>
              </a:ext>
            </a:extLst>
          </p:cNvPr>
          <p:cNvSpPr/>
          <p:nvPr/>
        </p:nvSpPr>
        <p:spPr>
          <a:xfrm>
            <a:off x="4672846" y="4454447"/>
            <a:ext cx="451039" cy="90679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1" name="CuadroTexto 12">
            <a:extLst>
              <a:ext uri="{FF2B5EF4-FFF2-40B4-BE49-F238E27FC236}">
                <a16:creationId xmlns:a16="http://schemas.microsoft.com/office/drawing/2014/main" id="{A8DB843D-7644-FC2E-537C-2CFAEC9A2006}"/>
              </a:ext>
            </a:extLst>
          </p:cNvPr>
          <p:cNvSpPr txBox="1"/>
          <p:nvPr/>
        </p:nvSpPr>
        <p:spPr>
          <a:xfrm>
            <a:off x="3611029" y="4539735"/>
            <a:ext cx="5639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/>
              <a:t>5%</a:t>
            </a:r>
          </a:p>
        </p:txBody>
      </p:sp>
      <p:sp>
        <p:nvSpPr>
          <p:cNvPr id="32" name="CuadroTexto 1">
            <a:extLst>
              <a:ext uri="{FF2B5EF4-FFF2-40B4-BE49-F238E27FC236}">
                <a16:creationId xmlns:a16="http://schemas.microsoft.com/office/drawing/2014/main" id="{AA168567-AE1A-506B-0CE7-190A15603F9D}"/>
              </a:ext>
            </a:extLst>
          </p:cNvPr>
          <p:cNvSpPr txBox="1"/>
          <p:nvPr/>
        </p:nvSpPr>
        <p:spPr>
          <a:xfrm>
            <a:off x="5184061" y="5756469"/>
            <a:ext cx="22584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2000" b="1" err="1">
                <a:latin typeface="Calibri"/>
                <a:ea typeface="Calibri"/>
                <a:cs typeface="Calibri"/>
              </a:rPr>
              <a:t>CPHSm</a:t>
            </a:r>
          </a:p>
        </p:txBody>
      </p:sp>
      <p:sp>
        <p:nvSpPr>
          <p:cNvPr id="33" name="CuadroTexto 1">
            <a:extLst>
              <a:ext uri="{FF2B5EF4-FFF2-40B4-BE49-F238E27FC236}">
                <a16:creationId xmlns:a16="http://schemas.microsoft.com/office/drawing/2014/main" id="{4C46B973-63BF-BCF4-3D89-16BA44246736}"/>
              </a:ext>
            </a:extLst>
          </p:cNvPr>
          <p:cNvSpPr txBox="1"/>
          <p:nvPr/>
        </p:nvSpPr>
        <p:spPr>
          <a:xfrm>
            <a:off x="6396165" y="5756468"/>
            <a:ext cx="2632231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2000" b="1">
                <a:latin typeface="Calibri"/>
                <a:cs typeface="Calibri"/>
              </a:rPr>
              <a:t>CPRC</a:t>
            </a:r>
            <a:endParaRPr lang="es-ES"/>
          </a:p>
        </p:txBody>
      </p:sp>
      <p:sp>
        <p:nvSpPr>
          <p:cNvPr id="34" name="Flecha: hacia arriba 33">
            <a:extLst>
              <a:ext uri="{FF2B5EF4-FFF2-40B4-BE49-F238E27FC236}">
                <a16:creationId xmlns:a16="http://schemas.microsoft.com/office/drawing/2014/main" id="{A79F2EB8-556D-82F8-322E-A495B0A2EB44}"/>
              </a:ext>
            </a:extLst>
          </p:cNvPr>
          <p:cNvSpPr/>
          <p:nvPr/>
        </p:nvSpPr>
        <p:spPr>
          <a:xfrm>
            <a:off x="2804522" y="1929193"/>
            <a:ext cx="416943" cy="3493698"/>
          </a:xfrm>
          <a:prstGeom prst="up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5" name="CuadroTexto 12">
            <a:extLst>
              <a:ext uri="{FF2B5EF4-FFF2-40B4-BE49-F238E27FC236}">
                <a16:creationId xmlns:a16="http://schemas.microsoft.com/office/drawing/2014/main" id="{B07C5D8C-158B-5AA5-DC0B-CB928C7C511E}"/>
              </a:ext>
            </a:extLst>
          </p:cNvPr>
          <p:cNvSpPr txBox="1"/>
          <p:nvPr/>
        </p:nvSpPr>
        <p:spPr>
          <a:xfrm>
            <a:off x="3409746" y="5373622"/>
            <a:ext cx="95213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/>
              <a:t>LR</a:t>
            </a:r>
          </a:p>
        </p:txBody>
      </p:sp>
      <p:sp>
        <p:nvSpPr>
          <p:cNvPr id="36" name="CuadroTexto 12">
            <a:extLst>
              <a:ext uri="{FF2B5EF4-FFF2-40B4-BE49-F238E27FC236}">
                <a16:creationId xmlns:a16="http://schemas.microsoft.com/office/drawing/2014/main" id="{5D700698-FDE9-D9B0-E7AF-ABBCB865DD7C}"/>
              </a:ext>
            </a:extLst>
          </p:cNvPr>
          <p:cNvSpPr txBox="1"/>
          <p:nvPr/>
        </p:nvSpPr>
        <p:spPr>
          <a:xfrm>
            <a:off x="3912954" y="5387999"/>
            <a:ext cx="95213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/>
              <a:t>IR</a:t>
            </a:r>
          </a:p>
        </p:txBody>
      </p:sp>
      <p:sp>
        <p:nvSpPr>
          <p:cNvPr id="37" name="CuadroTexto 12">
            <a:extLst>
              <a:ext uri="{FF2B5EF4-FFF2-40B4-BE49-F238E27FC236}">
                <a16:creationId xmlns:a16="http://schemas.microsoft.com/office/drawing/2014/main" id="{B5B76E03-86BD-C972-1521-A4A536D51B77}"/>
              </a:ext>
            </a:extLst>
          </p:cNvPr>
          <p:cNvSpPr txBox="1"/>
          <p:nvPr/>
        </p:nvSpPr>
        <p:spPr>
          <a:xfrm>
            <a:off x="4588155" y="5387466"/>
            <a:ext cx="635837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/>
              <a:t>HR</a:t>
            </a:r>
          </a:p>
        </p:txBody>
      </p:sp>
      <p:sp>
        <p:nvSpPr>
          <p:cNvPr id="38" name="CuadroTexto 1">
            <a:extLst>
              <a:ext uri="{FF2B5EF4-FFF2-40B4-BE49-F238E27FC236}">
                <a16:creationId xmlns:a16="http://schemas.microsoft.com/office/drawing/2014/main" id="{EEC8B40D-1B5B-F4ED-5A46-622B10346C71}"/>
              </a:ext>
            </a:extLst>
          </p:cNvPr>
          <p:cNvSpPr txBox="1"/>
          <p:nvPr/>
        </p:nvSpPr>
        <p:spPr>
          <a:xfrm>
            <a:off x="10257877" y="5793339"/>
            <a:ext cx="1726458" cy="73866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1400">
                <a:latin typeface="Calibri"/>
                <a:cs typeface="Calibri"/>
              </a:rPr>
              <a:t>*LR: </a:t>
            </a:r>
            <a:r>
              <a:rPr lang="ca-ES" sz="1400" err="1">
                <a:latin typeface="Calibri"/>
                <a:cs typeface="Calibri"/>
              </a:rPr>
              <a:t>Low</a:t>
            </a:r>
            <a:r>
              <a:rPr lang="ca-ES" sz="1400">
                <a:latin typeface="Calibri"/>
                <a:cs typeface="Calibri"/>
              </a:rPr>
              <a:t> </a:t>
            </a:r>
            <a:r>
              <a:rPr lang="ca-ES" sz="1400" err="1">
                <a:latin typeface="Calibri"/>
                <a:cs typeface="Calibri"/>
              </a:rPr>
              <a:t>Risk</a:t>
            </a:r>
          </a:p>
          <a:p>
            <a:r>
              <a:rPr lang="ca-ES" sz="1400">
                <a:latin typeface="Calibri"/>
                <a:cs typeface="Calibri"/>
              </a:rPr>
              <a:t>IR: </a:t>
            </a:r>
            <a:r>
              <a:rPr lang="ca-ES" sz="1400" err="1">
                <a:latin typeface="Calibri"/>
                <a:cs typeface="Calibri"/>
              </a:rPr>
              <a:t>Intermediate</a:t>
            </a:r>
            <a:r>
              <a:rPr lang="ca-ES" sz="1400">
                <a:latin typeface="Calibri"/>
                <a:cs typeface="Calibri"/>
              </a:rPr>
              <a:t> </a:t>
            </a:r>
            <a:r>
              <a:rPr lang="ca-ES" sz="1400" err="1">
                <a:latin typeface="Calibri"/>
                <a:cs typeface="Calibri"/>
              </a:rPr>
              <a:t>Risk</a:t>
            </a:r>
          </a:p>
          <a:p>
            <a:r>
              <a:rPr lang="ca-ES" sz="1400">
                <a:latin typeface="Calibri"/>
                <a:cs typeface="Calibri"/>
              </a:rPr>
              <a:t>HR: </a:t>
            </a:r>
            <a:r>
              <a:rPr lang="ca-ES" sz="1400" err="1">
                <a:latin typeface="Calibri"/>
                <a:cs typeface="Calibri"/>
              </a:rPr>
              <a:t>High</a:t>
            </a:r>
            <a:r>
              <a:rPr lang="ca-ES" sz="1400">
                <a:latin typeface="Calibri"/>
                <a:cs typeface="Calibri"/>
              </a:rPr>
              <a:t> </a:t>
            </a:r>
            <a:r>
              <a:rPr lang="ca-ES" sz="1400" err="1">
                <a:latin typeface="Calibri"/>
                <a:cs typeface="Calibri"/>
              </a:rPr>
              <a:t>Risk</a:t>
            </a:r>
          </a:p>
        </p:txBody>
      </p:sp>
      <p:sp>
        <p:nvSpPr>
          <p:cNvPr id="39" name="Marcador de contenido 2">
            <a:extLst>
              <a:ext uri="{FF2B5EF4-FFF2-40B4-BE49-F238E27FC236}">
                <a16:creationId xmlns:a16="http://schemas.microsoft.com/office/drawing/2014/main" id="{CBC566C5-7359-6523-9018-0B8EC9CCD696}"/>
              </a:ext>
            </a:extLst>
          </p:cNvPr>
          <p:cNvSpPr>
            <a:spLocks noGrp="1"/>
          </p:cNvSpPr>
          <p:nvPr/>
        </p:nvSpPr>
        <p:spPr>
          <a:xfrm>
            <a:off x="8840998" y="1681633"/>
            <a:ext cx="3002813" cy="101153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lIns="91440" tIns="45720" rIns="91440" bIns="45720" rtlCol="0" anchor="t">
            <a:noAutofit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70000"/>
              </a:lnSpc>
              <a:buFont typeface="Arial"/>
              <a:buChar char="•"/>
            </a:pPr>
            <a:r>
              <a:rPr lang="es-ES_tradnl" b="1">
                <a:solidFill>
                  <a:srgbClr val="000000"/>
                </a:solidFill>
                <a:latin typeface="Calibri"/>
                <a:cs typeface="Calibri"/>
              </a:rPr>
              <a:t>Mutaciones germinales</a:t>
            </a:r>
            <a:endParaRPr lang="es-ES_tradnl" err="1"/>
          </a:p>
          <a:p>
            <a:pPr marL="457200" indent="-457200" algn="ctr">
              <a:lnSpc>
                <a:spcPct val="170000"/>
              </a:lnSpc>
              <a:buFont typeface="Arial"/>
              <a:buChar char="•"/>
            </a:pPr>
            <a:r>
              <a:rPr lang="es-ES_tradnl" b="1">
                <a:latin typeface="Calibri"/>
                <a:ea typeface="Calibri"/>
                <a:cs typeface="Calibri"/>
              </a:rPr>
              <a:t>Mutaciones somáticas</a:t>
            </a:r>
          </a:p>
          <a:p>
            <a:pPr marL="342900" indent="-342900">
              <a:buFont typeface="Arial"/>
              <a:buChar char="•"/>
            </a:pPr>
            <a:endParaRPr lang="es-ES_tradnl" sz="2000">
              <a:latin typeface="Calibri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s-ES_tradnl" sz="2000">
              <a:latin typeface="Calibri"/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s-ES_tradnl" sz="2000">
              <a:latin typeface="Calibri"/>
              <a:ea typeface="Calibri"/>
              <a:cs typeface="Calibri"/>
            </a:endParaRPr>
          </a:p>
        </p:txBody>
      </p:sp>
      <p:sp>
        <p:nvSpPr>
          <p:cNvPr id="43" name="Títol 1">
            <a:extLst>
              <a:ext uri="{FF2B5EF4-FFF2-40B4-BE49-F238E27FC236}">
                <a16:creationId xmlns:a16="http://schemas.microsoft.com/office/drawing/2014/main" id="{7C8BFC43-4C7B-4A92-1AC7-35CE868E926B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Genes reparadores recombinación homóloga del DNA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8697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477E1ADD-857C-37BB-2B44-D300C0115ED9}"/>
              </a:ext>
            </a:extLst>
          </p:cNvPr>
          <p:cNvSpPr>
            <a:spLocks noGrp="1"/>
          </p:cNvSpPr>
          <p:nvPr/>
        </p:nvSpPr>
        <p:spPr>
          <a:xfrm>
            <a:off x="778547" y="3128587"/>
            <a:ext cx="2511200" cy="126963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vert="horz" lIns="91440" tIns="45720" rIns="91440" bIns="45720" rtlCol="0" anchor="t">
            <a:normAutofit fontScale="55000" lnSpcReduction="20000"/>
          </a:bodyPr>
          <a:lstStyle>
            <a:defPPr>
              <a:defRPr lang="es-ES"/>
            </a:defPPr>
            <a:lvl1pPr mar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es-ES" sz="2800" b="1">
                <a:solidFill>
                  <a:srgbClr val="000000"/>
                </a:solidFill>
                <a:latin typeface="Calibri"/>
                <a:cs typeface="Calibri"/>
              </a:rPr>
              <a:t>Evolución</a:t>
            </a:r>
            <a:r>
              <a:rPr lang="es-ES" sz="2800" b="1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lang="es-ES" sz="2800" b="1">
                <a:latin typeface="Calibri"/>
                <a:cs typeface="Calibri"/>
              </a:rPr>
              <a:t>más</a:t>
            </a:r>
            <a:r>
              <a:rPr lang="es-ES" sz="2800" b="1">
                <a:solidFill>
                  <a:srgbClr val="C00000"/>
                </a:solidFill>
                <a:latin typeface="Calibri"/>
                <a:cs typeface="Calibri"/>
              </a:rPr>
              <a:t> rápida</a:t>
            </a:r>
            <a:endParaRPr lang="es-ES" err="1">
              <a:solidFill>
                <a:srgbClr val="C00000"/>
              </a:solidFill>
            </a:endParaRPr>
          </a:p>
          <a:p>
            <a:pPr algn="ctr">
              <a:lnSpc>
                <a:spcPct val="170000"/>
              </a:lnSpc>
            </a:pPr>
            <a:r>
              <a:rPr lang="es-ES" sz="2800" b="1">
                <a:latin typeface="Calibri"/>
                <a:ea typeface="Calibri"/>
                <a:cs typeface="Calibri"/>
              </a:rPr>
              <a:t>Más </a:t>
            </a:r>
            <a:r>
              <a:rPr lang="es-ES" sz="2800" b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agresiva</a:t>
            </a:r>
          </a:p>
          <a:p>
            <a:pPr algn="ctr">
              <a:lnSpc>
                <a:spcPct val="170000"/>
              </a:lnSpc>
            </a:pPr>
            <a:r>
              <a:rPr lang="es-ES" sz="2800" b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Peor </a:t>
            </a:r>
            <a:r>
              <a:rPr lang="es-ES" sz="2800" b="1">
                <a:latin typeface="Calibri"/>
                <a:ea typeface="Calibri"/>
                <a:cs typeface="Calibri"/>
              </a:rPr>
              <a:t>pronóstico</a:t>
            </a:r>
            <a:endParaRPr lang="es-ES" err="1"/>
          </a:p>
          <a:p>
            <a:pPr marL="0" indent="0" algn="ctr">
              <a:lnSpc>
                <a:spcPct val="170000"/>
              </a:lnSpc>
              <a:buNone/>
            </a:pPr>
            <a:endParaRPr lang="es-ES" sz="2800" b="1">
              <a:latin typeface="Calibri"/>
              <a:ea typeface="Calibri"/>
              <a:cs typeface="Calibri"/>
            </a:endParaRPr>
          </a:p>
          <a:p>
            <a:endParaRPr lang="es-ES" sz="2800">
              <a:latin typeface="Calibri"/>
              <a:ea typeface="Calibri"/>
              <a:cs typeface="Calibri"/>
            </a:endParaRPr>
          </a:p>
          <a:p>
            <a:endParaRPr lang="es-ES" sz="2000">
              <a:latin typeface="Calibri"/>
              <a:ea typeface="Calibri"/>
              <a:cs typeface="Calibri"/>
            </a:endParaRPr>
          </a:p>
          <a:p>
            <a:endParaRPr lang="es-ES" sz="2000">
              <a:latin typeface="Calibri"/>
              <a:ea typeface="Calibri"/>
              <a:cs typeface="Calibri"/>
            </a:endParaRPr>
          </a:p>
          <a:p>
            <a:endParaRPr lang="es-ES" sz="2000">
              <a:latin typeface="Calibri"/>
              <a:ea typeface="Calibri"/>
              <a:cs typeface="Calibri"/>
            </a:endParaRPr>
          </a:p>
          <a:p>
            <a:endParaRPr lang="es-ES" sz="2000">
              <a:latin typeface="Calibri"/>
              <a:ea typeface="Calibri"/>
              <a:cs typeface="Calibri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D995923E-B654-4A9C-3C33-2030FA612E98}"/>
              </a:ext>
            </a:extLst>
          </p:cNvPr>
          <p:cNvGrpSpPr/>
          <p:nvPr/>
        </p:nvGrpSpPr>
        <p:grpSpPr>
          <a:xfrm>
            <a:off x="3378872" y="1985587"/>
            <a:ext cx="8721500" cy="4533264"/>
            <a:chOff x="3378872" y="1985587"/>
            <a:chExt cx="8721500" cy="4533264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33AFA1B-19E2-DD15-B33F-BD841FDE85F9}"/>
                </a:ext>
              </a:extLst>
            </p:cNvPr>
            <p:cNvSpPr/>
            <p:nvPr/>
          </p:nvSpPr>
          <p:spPr>
            <a:xfrm>
              <a:off x="8610599" y="4509997"/>
              <a:ext cx="2390775" cy="209550"/>
            </a:xfrm>
            <a:prstGeom prst="rect">
              <a:avLst/>
            </a:prstGeom>
            <a:solidFill>
              <a:srgbClr val="ED4C0C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400" b="1"/>
                <a:t>28.1</a:t>
              </a:r>
              <a:endParaRPr lang="es-ES"/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CE011C52-588C-9770-F098-860F61DAA2F2}"/>
                </a:ext>
              </a:extLst>
            </p:cNvPr>
            <p:cNvSpPr/>
            <p:nvPr/>
          </p:nvSpPr>
          <p:spPr>
            <a:xfrm>
              <a:off x="7896224" y="3990974"/>
              <a:ext cx="2181225" cy="209550"/>
            </a:xfrm>
            <a:prstGeom prst="rect">
              <a:avLst/>
            </a:prstGeom>
            <a:solidFill>
              <a:srgbClr val="ED4C0C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400" b="1"/>
                <a:t>21.9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FC32FA0A-E64B-D527-B75D-27B3845FE9DE}"/>
                </a:ext>
              </a:extLst>
            </p:cNvPr>
            <p:cNvSpPr/>
            <p:nvPr/>
          </p:nvSpPr>
          <p:spPr>
            <a:xfrm>
              <a:off x="7877174" y="3491001"/>
              <a:ext cx="1800225" cy="209550"/>
            </a:xfrm>
            <a:prstGeom prst="rect">
              <a:avLst/>
            </a:prstGeom>
            <a:solidFill>
              <a:srgbClr val="ED4C0C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400" b="1"/>
                <a:t>18.35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141DF6B5-7EB3-B986-FB07-866316EC9E1B}"/>
                </a:ext>
              </a:extLst>
            </p:cNvPr>
            <p:cNvSpPr/>
            <p:nvPr/>
          </p:nvSpPr>
          <p:spPr>
            <a:xfrm>
              <a:off x="8239124" y="2924174"/>
              <a:ext cx="2390775" cy="209550"/>
            </a:xfrm>
            <a:prstGeom prst="rect">
              <a:avLst/>
            </a:prstGeom>
            <a:solidFill>
              <a:srgbClr val="ED4C0C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400" b="1"/>
                <a:t>26.1</a:t>
              </a:r>
            </a:p>
          </p:txBody>
        </p:sp>
        <p:cxnSp>
          <p:nvCxnSpPr>
            <p:cNvPr id="12" name="Conector recto de flecha 11">
              <a:extLst>
                <a:ext uri="{FF2B5EF4-FFF2-40B4-BE49-F238E27FC236}">
                  <a16:creationId xmlns:a16="http://schemas.microsoft.com/office/drawing/2014/main" id="{C0BF9D3C-ACAE-68B3-BB77-F3917EA2D11B}"/>
                </a:ext>
              </a:extLst>
            </p:cNvPr>
            <p:cNvCxnSpPr/>
            <p:nvPr/>
          </p:nvCxnSpPr>
          <p:spPr>
            <a:xfrm>
              <a:off x="7455002" y="4966211"/>
              <a:ext cx="3975304" cy="2766"/>
            </a:xfrm>
            <a:prstGeom prst="straightConnector1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8EB38F76-5EDF-AFC7-8FDC-8DE2D5592E05}"/>
                </a:ext>
              </a:extLst>
            </p:cNvPr>
            <p:cNvCxnSpPr/>
            <p:nvPr/>
          </p:nvCxnSpPr>
          <p:spPr>
            <a:xfrm flipH="1">
              <a:off x="11430307" y="4963753"/>
              <a:ext cx="2765" cy="149327"/>
            </a:xfrm>
            <a:prstGeom prst="straightConnector1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A43C7E71-62DD-CC2A-74DF-B8F56E5C69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8856" y="4954227"/>
              <a:ext cx="2765" cy="149327"/>
            </a:xfrm>
            <a:prstGeom prst="straightConnector1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Marcador de contenido 2">
              <a:extLst>
                <a:ext uri="{FF2B5EF4-FFF2-40B4-BE49-F238E27FC236}">
                  <a16:creationId xmlns:a16="http://schemas.microsoft.com/office/drawing/2014/main" id="{3A81AC8C-82DB-D458-C8D5-8A56646FC9B7}"/>
                </a:ext>
              </a:extLst>
            </p:cNvPr>
            <p:cNvSpPr>
              <a:spLocks noGrp="1"/>
            </p:cNvSpPr>
            <p:nvPr/>
          </p:nvSpPr>
          <p:spPr>
            <a:xfrm>
              <a:off x="7103147" y="5024062"/>
              <a:ext cx="730025" cy="4219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 fontScale="92500" lnSpcReduction="10000"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sz="1400" b="1">
                  <a:solidFill>
                    <a:srgbClr val="215E99"/>
                  </a:solidFill>
                  <a:latin typeface="Calibri"/>
                  <a:cs typeface="Calibri"/>
                </a:rPr>
                <a:t>0</a:t>
              </a:r>
              <a:endParaRPr lang="es-ES" sz="1400">
                <a:solidFill>
                  <a:srgbClr val="215E99"/>
                </a:solidFill>
              </a:endParaRPr>
            </a:p>
            <a:p>
              <a:pPr marL="0" indent="0">
                <a:buNone/>
              </a:pPr>
              <a:endParaRPr lang="en-U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en-U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ca-E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ca-E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6" name="Marcador de contenido 2">
              <a:extLst>
                <a:ext uri="{FF2B5EF4-FFF2-40B4-BE49-F238E27FC236}">
                  <a16:creationId xmlns:a16="http://schemas.microsoft.com/office/drawing/2014/main" id="{7F29986A-7FAA-EE89-F82F-9DAE4376DBD5}"/>
                </a:ext>
              </a:extLst>
            </p:cNvPr>
            <p:cNvSpPr>
              <a:spLocks noGrp="1"/>
            </p:cNvSpPr>
            <p:nvPr/>
          </p:nvSpPr>
          <p:spPr>
            <a:xfrm>
              <a:off x="11065547" y="5024062"/>
              <a:ext cx="730025" cy="4219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 fontScale="92500" lnSpcReduction="10000"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sz="1400" b="1">
                  <a:solidFill>
                    <a:srgbClr val="215E99"/>
                  </a:solidFill>
                  <a:latin typeface="Calibri"/>
                  <a:cs typeface="Calibri"/>
                </a:rPr>
                <a:t>60</a:t>
              </a:r>
              <a:endParaRPr lang="es-ES" sz="1400">
                <a:solidFill>
                  <a:srgbClr val="215E99"/>
                </a:solidFill>
              </a:endParaRPr>
            </a:p>
            <a:p>
              <a:pPr marL="0" indent="0">
                <a:buNone/>
              </a:pPr>
              <a:endParaRPr lang="en-U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en-U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ca-E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  <a:p>
              <a:endParaRPr lang="ca-ES" sz="2000">
                <a:solidFill>
                  <a:srgbClr val="215E99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7" name="Marcador de contenido 2">
              <a:extLst>
                <a:ext uri="{FF2B5EF4-FFF2-40B4-BE49-F238E27FC236}">
                  <a16:creationId xmlns:a16="http://schemas.microsoft.com/office/drawing/2014/main" id="{0A24A4D6-9AD7-6D56-D57C-3B40294124AE}"/>
                </a:ext>
              </a:extLst>
            </p:cNvPr>
            <p:cNvSpPr>
              <a:spLocks noGrp="1"/>
            </p:cNvSpPr>
            <p:nvPr/>
          </p:nvSpPr>
          <p:spPr>
            <a:xfrm>
              <a:off x="3378872" y="3452437"/>
              <a:ext cx="15587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 lnSpcReduction="10000"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b="1">
                  <a:solidFill>
                    <a:srgbClr val="000000"/>
                  </a:solidFill>
                  <a:latin typeface="Calibri"/>
                  <a:cs typeface="Calibri"/>
                </a:rPr>
                <a:t>1L</a:t>
              </a:r>
              <a:r>
                <a:rPr lang="ca-ES" b="1">
                  <a:latin typeface="Calibri"/>
                  <a:cs typeface="Calibri"/>
                </a:rPr>
                <a:t> </a:t>
              </a:r>
              <a:r>
                <a:rPr lang="ca-ES" b="1" err="1">
                  <a:latin typeface="Calibri"/>
                  <a:cs typeface="Calibri"/>
                </a:rPr>
                <a:t>mCRPC</a:t>
              </a:r>
              <a:endParaRPr lang="es-ES"/>
            </a:p>
            <a:p>
              <a:endParaRPr lang="ca-ES" sz="2800">
                <a:latin typeface="Calibri"/>
                <a:ea typeface="Calibri"/>
                <a:cs typeface="Calibri"/>
              </a:endParaRPr>
            </a:p>
            <a:p>
              <a:endParaRPr lang="en-US" sz="2000">
                <a:latin typeface="Calibri"/>
                <a:ea typeface="Calibri"/>
                <a:cs typeface="Calibri"/>
              </a:endParaRPr>
            </a:p>
            <a:p>
              <a:endParaRPr lang="en-US" sz="2000">
                <a:latin typeface="Calibri"/>
                <a:ea typeface="Calibri"/>
                <a:cs typeface="Calibri"/>
              </a:endParaRPr>
            </a:p>
            <a:p>
              <a:endParaRPr lang="ca-ES" sz="2000">
                <a:latin typeface="Calibri"/>
                <a:ea typeface="Calibri"/>
                <a:cs typeface="Calibri"/>
              </a:endParaRPr>
            </a:p>
            <a:p>
              <a:endParaRPr lang="ca-ES" sz="20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8" name="Marcador de contenido 2">
              <a:extLst>
                <a:ext uri="{FF2B5EF4-FFF2-40B4-BE49-F238E27FC236}">
                  <a16:creationId xmlns:a16="http://schemas.microsoft.com/office/drawing/2014/main" id="{0A1A515E-5EB5-4044-5E95-0589AA6B12B2}"/>
                </a:ext>
              </a:extLst>
            </p:cNvPr>
            <p:cNvSpPr>
              <a:spLocks noGrp="1"/>
            </p:cNvSpPr>
            <p:nvPr/>
          </p:nvSpPr>
          <p:spPr>
            <a:xfrm>
              <a:off x="5055272" y="2728537"/>
              <a:ext cx="15587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</a:pPr>
              <a:r>
                <a:rPr lang="ca-ES" sz="1600" b="1">
                  <a:latin typeface="Calibri"/>
                  <a:cs typeface="Calibri"/>
                </a:rPr>
                <a:t>All (n=729)</a:t>
              </a:r>
            </a:p>
            <a:p>
              <a:endParaRPr lang="ca-ES" sz="2400">
                <a:latin typeface="Calibri"/>
                <a:ea typeface="Calibri"/>
                <a:cs typeface="Calibri"/>
              </a:endParaRPr>
            </a:p>
            <a:p>
              <a:endParaRPr lang="en-US">
                <a:latin typeface="Calibri"/>
                <a:ea typeface="Calibri"/>
                <a:cs typeface="Calibri"/>
              </a:endParaRPr>
            </a:p>
            <a:p>
              <a:endParaRPr lang="en-U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19" name="Marcador de contenido 2">
              <a:extLst>
                <a:ext uri="{FF2B5EF4-FFF2-40B4-BE49-F238E27FC236}">
                  <a16:creationId xmlns:a16="http://schemas.microsoft.com/office/drawing/2014/main" id="{A7F37D01-8196-14D4-9B1E-0C6772154A68}"/>
                </a:ext>
              </a:extLst>
            </p:cNvPr>
            <p:cNvSpPr>
              <a:spLocks noGrp="1"/>
            </p:cNvSpPr>
            <p:nvPr/>
          </p:nvSpPr>
          <p:spPr>
            <a:xfrm>
              <a:off x="5036222" y="3223837"/>
              <a:ext cx="15587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</a:pPr>
              <a:r>
                <a:rPr lang="ca-ES" sz="1600" b="1">
                  <a:latin typeface="Calibri"/>
                  <a:cs typeface="Calibri"/>
                </a:rPr>
                <a:t>BRCA (n=96)</a:t>
              </a:r>
            </a:p>
            <a:p>
              <a:endParaRPr lang="ca-ES" sz="2400">
                <a:latin typeface="Calibri"/>
                <a:ea typeface="Calibri"/>
                <a:cs typeface="Calibri"/>
              </a:endParaRPr>
            </a:p>
            <a:p>
              <a:endParaRPr lang="en-US">
                <a:latin typeface="Calibri"/>
                <a:ea typeface="Calibri"/>
                <a:cs typeface="Calibri"/>
              </a:endParaRPr>
            </a:p>
            <a:p>
              <a:endParaRPr lang="en-U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20" name="Marcador de contenido 2">
              <a:extLst>
                <a:ext uri="{FF2B5EF4-FFF2-40B4-BE49-F238E27FC236}">
                  <a16:creationId xmlns:a16="http://schemas.microsoft.com/office/drawing/2014/main" id="{FF32886E-6F87-8954-3E3D-EDA44ADE2BD2}"/>
                </a:ext>
              </a:extLst>
            </p:cNvPr>
            <p:cNvSpPr>
              <a:spLocks noGrp="1"/>
            </p:cNvSpPr>
            <p:nvPr/>
          </p:nvSpPr>
          <p:spPr>
            <a:xfrm>
              <a:off x="5036222" y="3814387"/>
              <a:ext cx="2234975" cy="55526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</a:pPr>
              <a:r>
                <a:rPr lang="ca-ES" sz="1600" b="1">
                  <a:latin typeface="Calibri"/>
                  <a:cs typeface="Calibri"/>
                </a:rPr>
                <a:t>HRR non-BRCA (n=127)</a:t>
              </a:r>
              <a:endParaRPr lang="es-ES"/>
            </a:p>
            <a:p>
              <a:endParaRPr lang="ca-E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21" name="Marcador de contenido 2">
              <a:extLst>
                <a:ext uri="{FF2B5EF4-FFF2-40B4-BE49-F238E27FC236}">
                  <a16:creationId xmlns:a16="http://schemas.microsoft.com/office/drawing/2014/main" id="{FDCD059B-B269-9549-8574-3DBBAF6BF4B8}"/>
                </a:ext>
              </a:extLst>
            </p:cNvPr>
            <p:cNvSpPr>
              <a:spLocks noGrp="1"/>
            </p:cNvSpPr>
            <p:nvPr/>
          </p:nvSpPr>
          <p:spPr>
            <a:xfrm>
              <a:off x="5055272" y="4357312"/>
              <a:ext cx="20921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0000"/>
                </a:lnSpc>
              </a:pPr>
              <a:r>
                <a:rPr lang="ca-ES" sz="1600" b="1">
                  <a:latin typeface="Calibri"/>
                  <a:cs typeface="Calibri"/>
                </a:rPr>
                <a:t>non-BRCA (n=633)</a:t>
              </a:r>
              <a:endParaRPr lang="es-ES"/>
            </a:p>
            <a:p>
              <a:endParaRPr lang="ca-ES">
                <a:latin typeface="Calibri"/>
                <a:ea typeface="Calibri"/>
                <a:cs typeface="Calibri"/>
              </a:endParaRPr>
            </a:p>
            <a:p>
              <a:endParaRPr lang="ca-ES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22" name="Flecha: a la derecha 21">
              <a:extLst>
                <a:ext uri="{FF2B5EF4-FFF2-40B4-BE49-F238E27FC236}">
                  <a16:creationId xmlns:a16="http://schemas.microsoft.com/office/drawing/2014/main" id="{138BCEE6-EDBE-64D5-2C32-2750F17B91AB}"/>
                </a:ext>
              </a:extLst>
            </p:cNvPr>
            <p:cNvSpPr/>
            <p:nvPr/>
          </p:nvSpPr>
          <p:spPr>
            <a:xfrm>
              <a:off x="7972425" y="2828925"/>
              <a:ext cx="1552575" cy="390525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15.4</a:t>
              </a:r>
            </a:p>
          </p:txBody>
        </p:sp>
        <p:sp>
          <p:nvSpPr>
            <p:cNvPr id="23" name="Flecha: a la derecha 22">
              <a:extLst>
                <a:ext uri="{FF2B5EF4-FFF2-40B4-BE49-F238E27FC236}">
                  <a16:creationId xmlns:a16="http://schemas.microsoft.com/office/drawing/2014/main" id="{3526FC62-9E5C-D329-EB5B-83A137B86ACA}"/>
                </a:ext>
              </a:extLst>
            </p:cNvPr>
            <p:cNvSpPr/>
            <p:nvPr/>
          </p:nvSpPr>
          <p:spPr>
            <a:xfrm>
              <a:off x="7772399" y="3400425"/>
              <a:ext cx="1238250" cy="361950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12</a:t>
              </a:r>
              <a:r>
                <a:rPr lang="es-ES" sz="1200" b="1"/>
                <a:t>.4</a:t>
              </a:r>
            </a:p>
          </p:txBody>
        </p:sp>
        <p:sp>
          <p:nvSpPr>
            <p:cNvPr id="24" name="Flecha: a la derecha 23">
              <a:extLst>
                <a:ext uri="{FF2B5EF4-FFF2-40B4-BE49-F238E27FC236}">
                  <a16:creationId xmlns:a16="http://schemas.microsoft.com/office/drawing/2014/main" id="{134DCC4E-7F8E-90D8-D7D0-93578827BC66}"/>
                </a:ext>
              </a:extLst>
            </p:cNvPr>
            <p:cNvSpPr/>
            <p:nvPr/>
          </p:nvSpPr>
          <p:spPr>
            <a:xfrm>
              <a:off x="7972424" y="3905250"/>
              <a:ext cx="1238250" cy="381000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13.5</a:t>
              </a:r>
            </a:p>
          </p:txBody>
        </p:sp>
        <p:sp>
          <p:nvSpPr>
            <p:cNvPr id="25" name="Flecha: a la derecha 24">
              <a:extLst>
                <a:ext uri="{FF2B5EF4-FFF2-40B4-BE49-F238E27FC236}">
                  <a16:creationId xmlns:a16="http://schemas.microsoft.com/office/drawing/2014/main" id="{048C3D38-19A6-9EC8-1C13-9BC24884823B}"/>
                </a:ext>
              </a:extLst>
            </p:cNvPr>
            <p:cNvSpPr/>
            <p:nvPr/>
          </p:nvSpPr>
          <p:spPr>
            <a:xfrm>
              <a:off x="8220074" y="4429125"/>
              <a:ext cx="1581150" cy="390525"/>
            </a:xfrm>
            <a:prstGeom prst="rightArrow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16</a:t>
              </a:r>
            </a:p>
          </p:txBody>
        </p:sp>
        <p:sp>
          <p:nvSpPr>
            <p:cNvPr id="26" name="Flecha: a la derecha 25">
              <a:extLst>
                <a:ext uri="{FF2B5EF4-FFF2-40B4-BE49-F238E27FC236}">
                  <a16:creationId xmlns:a16="http://schemas.microsoft.com/office/drawing/2014/main" id="{FAF101E5-12BD-DD8C-6BFF-82BD2048FE55}"/>
                </a:ext>
              </a:extLst>
            </p:cNvPr>
            <p:cNvSpPr/>
            <p:nvPr/>
          </p:nvSpPr>
          <p:spPr>
            <a:xfrm>
              <a:off x="7458075" y="2828925"/>
              <a:ext cx="847725" cy="39052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9.8</a:t>
              </a:r>
            </a:p>
          </p:txBody>
        </p:sp>
        <p:sp>
          <p:nvSpPr>
            <p:cNvPr id="27" name="Flecha: a la derecha 26">
              <a:extLst>
                <a:ext uri="{FF2B5EF4-FFF2-40B4-BE49-F238E27FC236}">
                  <a16:creationId xmlns:a16="http://schemas.microsoft.com/office/drawing/2014/main" id="{F4C3085B-0007-010A-7758-EAF49740B6ED}"/>
                </a:ext>
              </a:extLst>
            </p:cNvPr>
            <p:cNvSpPr/>
            <p:nvPr/>
          </p:nvSpPr>
          <p:spPr>
            <a:xfrm>
              <a:off x="7448550" y="3400425"/>
              <a:ext cx="647700" cy="35242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7.1</a:t>
              </a:r>
            </a:p>
          </p:txBody>
        </p:sp>
        <p:sp>
          <p:nvSpPr>
            <p:cNvPr id="28" name="Flecha: a la derecha 27">
              <a:extLst>
                <a:ext uri="{FF2B5EF4-FFF2-40B4-BE49-F238E27FC236}">
                  <a16:creationId xmlns:a16="http://schemas.microsoft.com/office/drawing/2014/main" id="{4BCFBA97-9DDB-A585-24BE-3F2402157350}"/>
                </a:ext>
              </a:extLst>
            </p:cNvPr>
            <p:cNvSpPr/>
            <p:nvPr/>
          </p:nvSpPr>
          <p:spPr>
            <a:xfrm>
              <a:off x="7448550" y="3905250"/>
              <a:ext cx="733425" cy="38100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8.8</a:t>
              </a:r>
            </a:p>
          </p:txBody>
        </p:sp>
        <p:sp>
          <p:nvSpPr>
            <p:cNvPr id="29" name="Flecha: a la derecha 28">
              <a:extLst>
                <a:ext uri="{FF2B5EF4-FFF2-40B4-BE49-F238E27FC236}">
                  <a16:creationId xmlns:a16="http://schemas.microsoft.com/office/drawing/2014/main" id="{24514165-45B0-1A32-2201-86AD80462194}"/>
                </a:ext>
              </a:extLst>
            </p:cNvPr>
            <p:cNvSpPr/>
            <p:nvPr/>
          </p:nvSpPr>
          <p:spPr>
            <a:xfrm>
              <a:off x="7467600" y="4429124"/>
              <a:ext cx="942975" cy="390525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b="1"/>
                <a:t>10.3</a:t>
              </a:r>
            </a:p>
          </p:txBody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18F02469-0619-7424-D4A4-D7E18DA4F75C}"/>
                </a:ext>
              </a:extLst>
            </p:cNvPr>
            <p:cNvSpPr/>
            <p:nvPr/>
          </p:nvSpPr>
          <p:spPr>
            <a:xfrm>
              <a:off x="10286999" y="5686424"/>
              <a:ext cx="190500" cy="209550"/>
            </a:xfrm>
            <a:prstGeom prst="rect">
              <a:avLst/>
            </a:prstGeom>
            <a:solidFill>
              <a:srgbClr val="ED4C0C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es-ES" sz="1400" b="1"/>
            </a:p>
          </p:txBody>
        </p:sp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C944561F-C648-0986-A794-0EC80DF4DBD3}"/>
                </a:ext>
              </a:extLst>
            </p:cNvPr>
            <p:cNvSpPr/>
            <p:nvPr/>
          </p:nvSpPr>
          <p:spPr>
            <a:xfrm>
              <a:off x="9210674" y="5686424"/>
              <a:ext cx="190500" cy="2095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es-ES" sz="1400" b="1"/>
            </a:p>
          </p:txBody>
        </p:sp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36C74380-C70D-62DD-55F1-DE3AC60341F6}"/>
                </a:ext>
              </a:extLst>
            </p:cNvPr>
            <p:cNvSpPr/>
            <p:nvPr/>
          </p:nvSpPr>
          <p:spPr>
            <a:xfrm>
              <a:off x="7572374" y="5686424"/>
              <a:ext cx="190500" cy="2095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es-ES" sz="1400" b="1"/>
            </a:p>
          </p:txBody>
        </p:sp>
        <p:sp>
          <p:nvSpPr>
            <p:cNvPr id="33" name="Marcador de contenido 2">
              <a:extLst>
                <a:ext uri="{FF2B5EF4-FFF2-40B4-BE49-F238E27FC236}">
                  <a16:creationId xmlns:a16="http://schemas.microsoft.com/office/drawing/2014/main" id="{3EC67CD3-ABE2-418A-196B-F857C1EAB761}"/>
                </a:ext>
              </a:extLst>
            </p:cNvPr>
            <p:cNvSpPr>
              <a:spLocks noGrp="1"/>
            </p:cNvSpPr>
            <p:nvPr/>
          </p:nvSpPr>
          <p:spPr>
            <a:xfrm>
              <a:off x="7760372" y="5576512"/>
              <a:ext cx="1149125" cy="545735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70000"/>
                </a:lnSpc>
              </a:pPr>
              <a:r>
                <a:rPr lang="ca-ES" sz="1100" b="1" err="1">
                  <a:latin typeface="Calibri"/>
                  <a:cs typeface="Calibri"/>
                </a:rPr>
                <a:t>radiographic</a:t>
              </a:r>
              <a:r>
                <a:rPr lang="ca-ES" sz="1100" b="1">
                  <a:latin typeface="Calibri"/>
                  <a:cs typeface="Calibri"/>
                </a:rPr>
                <a:t> PFS</a:t>
              </a:r>
              <a:endParaRPr lang="es-ES" sz="1100"/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34" name="Marcador de contenido 2">
              <a:extLst>
                <a:ext uri="{FF2B5EF4-FFF2-40B4-BE49-F238E27FC236}">
                  <a16:creationId xmlns:a16="http://schemas.microsoft.com/office/drawing/2014/main" id="{4B024A97-BF78-6055-D625-8FB2F01881C6}"/>
                </a:ext>
              </a:extLst>
            </p:cNvPr>
            <p:cNvSpPr>
              <a:spLocks noGrp="1"/>
            </p:cNvSpPr>
            <p:nvPr/>
          </p:nvSpPr>
          <p:spPr>
            <a:xfrm>
              <a:off x="9398672" y="5586037"/>
              <a:ext cx="66335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sz="1100" b="1">
                  <a:latin typeface="Calibri"/>
                  <a:cs typeface="Calibri"/>
                </a:rPr>
                <a:t>PFS 2</a:t>
              </a:r>
              <a:endParaRPr lang="es-ES"/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35" name="Marcador de contenido 2">
              <a:extLst>
                <a:ext uri="{FF2B5EF4-FFF2-40B4-BE49-F238E27FC236}">
                  <a16:creationId xmlns:a16="http://schemas.microsoft.com/office/drawing/2014/main" id="{592D8BB1-1CE6-CB75-FA1A-4050814BD435}"/>
                </a:ext>
              </a:extLst>
            </p:cNvPr>
            <p:cNvSpPr>
              <a:spLocks noGrp="1"/>
            </p:cNvSpPr>
            <p:nvPr/>
          </p:nvSpPr>
          <p:spPr>
            <a:xfrm>
              <a:off x="10008272" y="5586037"/>
              <a:ext cx="20921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sz="1100" b="1" err="1">
                  <a:latin typeface="Calibri"/>
                  <a:cs typeface="Calibri"/>
                </a:rPr>
                <a:t>Overall</a:t>
              </a:r>
              <a:r>
                <a:rPr lang="ca-ES" sz="1100" b="1">
                  <a:latin typeface="Calibri"/>
                  <a:cs typeface="Calibri"/>
                </a:rPr>
                <a:t> </a:t>
              </a:r>
              <a:r>
                <a:rPr lang="ca-ES" sz="1100" b="1" err="1">
                  <a:latin typeface="Calibri"/>
                  <a:cs typeface="Calibri"/>
                </a:rPr>
                <a:t>survival</a:t>
              </a:r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36" name="Marcador de contenido 2">
              <a:extLst>
                <a:ext uri="{FF2B5EF4-FFF2-40B4-BE49-F238E27FC236}">
                  <a16:creationId xmlns:a16="http://schemas.microsoft.com/office/drawing/2014/main" id="{6CA5DF6B-ADF1-4B69-1FF8-FE8694B75F4B}"/>
                </a:ext>
              </a:extLst>
            </p:cNvPr>
            <p:cNvSpPr>
              <a:spLocks noGrp="1"/>
            </p:cNvSpPr>
            <p:nvPr/>
          </p:nvSpPr>
          <p:spPr>
            <a:xfrm>
              <a:off x="8465222" y="4966912"/>
              <a:ext cx="2092100" cy="53621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sz="1100" b="1" err="1">
                  <a:latin typeface="Calibri"/>
                  <a:cs typeface="Calibri"/>
                </a:rPr>
                <a:t>Months</a:t>
              </a:r>
              <a:r>
                <a:rPr lang="ca-ES" sz="1100" b="1">
                  <a:latin typeface="Calibri"/>
                  <a:cs typeface="Calibri"/>
                </a:rPr>
                <a:t> </a:t>
              </a:r>
              <a:r>
                <a:rPr lang="ca-ES" sz="1100" b="1" err="1">
                  <a:latin typeface="Calibri"/>
                  <a:cs typeface="Calibri"/>
                </a:rPr>
                <a:t>since</a:t>
              </a:r>
              <a:r>
                <a:rPr lang="ca-ES" sz="1100" b="1">
                  <a:latin typeface="Calibri"/>
                  <a:cs typeface="Calibri"/>
                </a:rPr>
                <a:t> </a:t>
              </a:r>
              <a:r>
                <a:rPr lang="ca-ES" sz="1100" b="1" err="1">
                  <a:latin typeface="Calibri"/>
                  <a:cs typeface="Calibri"/>
                </a:rPr>
                <a:t>randomisation</a:t>
              </a:r>
              <a:endParaRPr lang="es-ES" err="1"/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  <a:p>
              <a:endParaRPr lang="ca-ES" sz="1400"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37" name="Marcador de contenido 2">
              <a:extLst>
                <a:ext uri="{FF2B5EF4-FFF2-40B4-BE49-F238E27FC236}">
                  <a16:creationId xmlns:a16="http://schemas.microsoft.com/office/drawing/2014/main" id="{1DC6196A-0778-4735-4486-8A5C5E6E2959}"/>
                </a:ext>
              </a:extLst>
            </p:cNvPr>
            <p:cNvSpPr>
              <a:spLocks noGrp="1"/>
            </p:cNvSpPr>
            <p:nvPr/>
          </p:nvSpPr>
          <p:spPr>
            <a:xfrm>
              <a:off x="6255422" y="1985587"/>
              <a:ext cx="5044850" cy="526685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t">
              <a:normAutofit fontScale="92500" lnSpcReduction="10000"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ca-ES" b="1">
                  <a:solidFill>
                    <a:srgbClr val="C00000"/>
                  </a:solidFill>
                  <a:latin typeface="Calibri"/>
                  <a:cs typeface="Calibri"/>
                </a:rPr>
                <a:t>BRCA</a:t>
              </a:r>
              <a:r>
                <a:rPr lang="ca-ES" b="1">
                  <a:solidFill>
                    <a:srgbClr val="000000"/>
                  </a:solidFill>
                  <a:latin typeface="Calibri"/>
                  <a:cs typeface="Calibri"/>
                </a:rPr>
                <a:t> &lt; HRR non-BRCA &lt; All &lt; non-BRCA</a:t>
              </a:r>
              <a:endParaRPr lang="es-ES"/>
            </a:p>
            <a:p>
              <a:endParaRPr lang="ca-ES" sz="2800">
                <a:latin typeface="Calibri"/>
                <a:ea typeface="Calibri"/>
                <a:cs typeface="Calibri"/>
              </a:endParaRPr>
            </a:p>
            <a:p>
              <a:endParaRPr lang="en-US" sz="2000">
                <a:latin typeface="Calibri"/>
                <a:ea typeface="Calibri"/>
                <a:cs typeface="Calibri"/>
              </a:endParaRPr>
            </a:p>
            <a:p>
              <a:endParaRPr lang="en-US" sz="2000">
                <a:latin typeface="Calibri"/>
                <a:ea typeface="Calibri"/>
                <a:cs typeface="Calibri"/>
              </a:endParaRPr>
            </a:p>
            <a:p>
              <a:endParaRPr lang="ca-ES" sz="2000">
                <a:latin typeface="Calibri"/>
                <a:ea typeface="Calibri"/>
                <a:cs typeface="Calibri"/>
              </a:endParaRPr>
            </a:p>
            <a:p>
              <a:endParaRPr lang="ca-ES" sz="200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8" name="Conector recto de flecha 37">
              <a:extLst>
                <a:ext uri="{FF2B5EF4-FFF2-40B4-BE49-F238E27FC236}">
                  <a16:creationId xmlns:a16="http://schemas.microsoft.com/office/drawing/2014/main" id="{7524EDB8-4CB0-A1A4-16AF-61EAED725C4C}"/>
                </a:ext>
              </a:extLst>
            </p:cNvPr>
            <p:cNvCxnSpPr/>
            <p:nvPr/>
          </p:nvCxnSpPr>
          <p:spPr>
            <a:xfrm flipV="1">
              <a:off x="4707193" y="3097161"/>
              <a:ext cx="319548" cy="68825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de flecha 38">
              <a:extLst>
                <a:ext uri="{FF2B5EF4-FFF2-40B4-BE49-F238E27FC236}">
                  <a16:creationId xmlns:a16="http://schemas.microsoft.com/office/drawing/2014/main" id="{0ECF783A-E8A6-A6A2-BAE2-AA8D1E0677A7}"/>
                </a:ext>
              </a:extLst>
            </p:cNvPr>
            <p:cNvCxnSpPr>
              <a:cxnSpLocks/>
            </p:cNvCxnSpPr>
            <p:nvPr/>
          </p:nvCxnSpPr>
          <p:spPr>
            <a:xfrm>
              <a:off x="4707192" y="3799025"/>
              <a:ext cx="319548" cy="71283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de flecha 39">
              <a:extLst>
                <a:ext uri="{FF2B5EF4-FFF2-40B4-BE49-F238E27FC236}">
                  <a16:creationId xmlns:a16="http://schemas.microsoft.com/office/drawing/2014/main" id="{B3F10B02-2565-EC90-38F8-4B1AAD59996C}"/>
                </a:ext>
              </a:extLst>
            </p:cNvPr>
            <p:cNvCxnSpPr>
              <a:cxnSpLocks/>
            </p:cNvCxnSpPr>
            <p:nvPr/>
          </p:nvCxnSpPr>
          <p:spPr>
            <a:xfrm>
              <a:off x="4713995" y="3788050"/>
              <a:ext cx="344128" cy="35641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de flecha 40">
              <a:extLst>
                <a:ext uri="{FF2B5EF4-FFF2-40B4-BE49-F238E27FC236}">
                  <a16:creationId xmlns:a16="http://schemas.microsoft.com/office/drawing/2014/main" id="{C7BB1F0B-8A6E-DDBE-3D6C-DC317A7C8E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4900" y="3588771"/>
              <a:ext cx="368708" cy="20893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Marcador de contenido 2">
              <a:extLst>
                <a:ext uri="{FF2B5EF4-FFF2-40B4-BE49-F238E27FC236}">
                  <a16:creationId xmlns:a16="http://schemas.microsoft.com/office/drawing/2014/main" id="{3B7F77C1-2F95-7A26-3500-2A0B7197FF51}"/>
                </a:ext>
              </a:extLst>
            </p:cNvPr>
            <p:cNvSpPr>
              <a:spLocks noGrp="1"/>
            </p:cNvSpPr>
            <p:nvPr/>
          </p:nvSpPr>
          <p:spPr>
            <a:xfrm>
              <a:off x="6823289" y="6119458"/>
              <a:ext cx="4778296" cy="39939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defPPr>
                <a:defRPr lang="es-ES"/>
              </a:defPPr>
              <a:lvl1pPr marL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ca-ES" sz="900">
                  <a:solidFill>
                    <a:srgbClr val="000000"/>
                  </a:solidFill>
                  <a:latin typeface="Calibri"/>
                  <a:cs typeface="Calibri"/>
                </a:rPr>
                <a:t>D. Olmos et al. </a:t>
              </a:r>
              <a:r>
                <a:rPr lang="ca-ES" sz="900" b="1">
                  <a:solidFill>
                    <a:srgbClr val="000000"/>
                  </a:solidFill>
                  <a:latin typeface="Calibri"/>
                  <a:cs typeface="Calibri"/>
                </a:rPr>
                <a:t>CAPTURE. </a:t>
              </a:r>
              <a:r>
                <a:rPr lang="ca-ES" sz="900">
                  <a:solidFill>
                    <a:srgbClr val="000000"/>
                  </a:solidFill>
                  <a:latin typeface="Calibri"/>
                  <a:cs typeface="Calibri"/>
                </a:rPr>
                <a:t> Annals of </a:t>
              </a:r>
              <a:r>
                <a:rPr lang="ca-ES" sz="900" err="1">
                  <a:solidFill>
                    <a:srgbClr val="000000"/>
                  </a:solidFill>
                  <a:latin typeface="Calibri"/>
                  <a:cs typeface="Calibri"/>
                </a:rPr>
                <a:t>Oncology</a:t>
              </a:r>
              <a:r>
                <a:rPr lang="ca-ES" sz="900">
                  <a:solidFill>
                    <a:srgbClr val="000000"/>
                  </a:solidFill>
                  <a:latin typeface="Calibri"/>
                  <a:cs typeface="Calibri"/>
                </a:rPr>
                <a:t>.  35 (5), 458-472. 2024</a:t>
              </a:r>
              <a:endParaRPr lang="es-ES" sz="900"/>
            </a:p>
            <a:p>
              <a:pPr algn="r"/>
              <a:endParaRPr lang="en-US" sz="900">
                <a:solidFill>
                  <a:srgbClr val="000000"/>
                </a:solidFill>
                <a:latin typeface="Calibri"/>
                <a:ea typeface="Calibri"/>
                <a:cs typeface="Calibri"/>
              </a:endParaRPr>
            </a:p>
            <a:p>
              <a:pPr algn="r"/>
              <a:endParaRPr lang="en-US" sz="900">
                <a:latin typeface="Calibri"/>
                <a:ea typeface="Calibri"/>
                <a:cs typeface="Calibri"/>
              </a:endParaRPr>
            </a:p>
            <a:p>
              <a:pPr algn="r"/>
              <a:endParaRPr lang="ca-ES" sz="900">
                <a:latin typeface="Calibri"/>
                <a:ea typeface="Calibri"/>
                <a:cs typeface="Calibri"/>
              </a:endParaRPr>
            </a:p>
            <a:p>
              <a:pPr marL="0" indent="0" algn="r">
                <a:buNone/>
              </a:pPr>
              <a:endParaRPr lang="ca-ES" sz="900"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7E63F1F3-060C-3E85-C2AC-0F2641C0A377}"/>
              </a:ext>
            </a:extLst>
          </p:cNvPr>
          <p:cNvSpPr/>
          <p:nvPr/>
        </p:nvSpPr>
        <p:spPr>
          <a:xfrm>
            <a:off x="898110" y="1980576"/>
            <a:ext cx="2273709" cy="9463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b="1"/>
              <a:t>Pronóstica</a:t>
            </a:r>
          </a:p>
        </p:txBody>
      </p:sp>
      <p:sp>
        <p:nvSpPr>
          <p:cNvPr id="44" name="Títol 1">
            <a:extLst>
              <a:ext uri="{FF2B5EF4-FFF2-40B4-BE49-F238E27FC236}">
                <a16:creationId xmlns:a16="http://schemas.microsoft.com/office/drawing/2014/main" id="{909ED37A-DEFC-B20A-F72F-BC325BA361B3}"/>
              </a:ext>
            </a:extLst>
          </p:cNvPr>
          <p:cNvSpPr txBox="1">
            <a:spLocks/>
          </p:cNvSpPr>
          <p:nvPr/>
        </p:nvSpPr>
        <p:spPr>
          <a:xfrm>
            <a:off x="496278" y="49943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>
                <a:solidFill>
                  <a:srgbClr val="002060"/>
                </a:solidFill>
              </a:rPr>
              <a:t>Genes reparadores recombinación homóloga del DNA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97496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Panorámica</PresentationFormat>
  <Slides>44</Slides>
  <Notes>21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Tema de Office</vt:lpstr>
      <vt:lpstr>Epidemiología, screening y diagnóstico del cáncer de próstata</vt:lpstr>
      <vt:lpstr>Presentación de PowerPoint</vt:lpstr>
      <vt:lpstr>Epidemiología del Cáncer de Próstata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Epidemiología, screening y diagnóstico del cáncer de próstata</dc:title>
  <dc:creator>Manuel Espárrago González</dc:creator>
  <cp:revision>23</cp:revision>
  <dcterms:created xsi:type="dcterms:W3CDTF">2024-09-10T07:59:56Z</dcterms:created>
  <dcterms:modified xsi:type="dcterms:W3CDTF">2025-11-09T19:26:56Z</dcterms:modified>
</cp:coreProperties>
</file>